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4185eee8e2644fc5" Type="http://schemas.microsoft.com/office/2006/relationships/ui/extensibility" Target="customUI/customUI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5" r:id="rId2"/>
    <p:sldMasterId id="2147483708" r:id="rId3"/>
  </p:sldMasterIdLst>
  <p:notesMasterIdLst>
    <p:notesMasterId r:id="rId19"/>
  </p:notesMasterIdLst>
  <p:sldIdLst>
    <p:sldId id="256" r:id="rId4"/>
    <p:sldId id="317" r:id="rId5"/>
    <p:sldId id="286" r:id="rId6"/>
    <p:sldId id="291" r:id="rId7"/>
    <p:sldId id="315" r:id="rId8"/>
    <p:sldId id="316" r:id="rId9"/>
    <p:sldId id="297" r:id="rId10"/>
    <p:sldId id="298" r:id="rId11"/>
    <p:sldId id="299" r:id="rId12"/>
    <p:sldId id="302" r:id="rId13"/>
    <p:sldId id="303" r:id="rId14"/>
    <p:sldId id="310" r:id="rId15"/>
    <p:sldId id="314" r:id="rId16"/>
    <p:sldId id="318" r:id="rId17"/>
    <p:sldId id="264" r:id="rId18"/>
  </p:sldIdLst>
  <p:sldSz cx="9145588" cy="6859588"/>
  <p:notesSz cx="6858000" cy="9144000"/>
  <p:defaultTextStyle>
    <a:defPPr>
      <a:defRPr lang="nb-NO"/>
    </a:defPPr>
    <a:lvl1pPr marL="0" algn="l" defTabSz="9144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42" algn="l" defTabSz="9144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83" algn="l" defTabSz="9144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725" algn="l" defTabSz="9144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966" algn="l" defTabSz="9144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208" algn="l" defTabSz="9144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450" algn="l" defTabSz="9144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691" algn="l" defTabSz="9144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933" algn="l" defTabSz="9144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0012"/>
    <a:srgbClr val="80B13C"/>
    <a:srgbClr val="C8E1D7"/>
    <a:srgbClr val="E7E1D1"/>
    <a:srgbClr val="DC9015"/>
    <a:srgbClr val="C4C429"/>
    <a:srgbClr val="FFED00"/>
    <a:srgbClr val="68AFBD"/>
    <a:srgbClr val="918F90"/>
    <a:srgbClr val="D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B67F3C3-28B8-41D5-A60B-2A37FE2F63AB}">
  <a:tblStyle styleId="{DB67F3C3-28B8-41D5-A60B-2A37FE2F63AB}" styleName="SPV TABELL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  <a:fill>
          <a:solidFill>
            <a:schemeClr val="accent6"/>
          </a:solidFill>
        </a:fill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45" autoAdjust="0"/>
    <p:restoredTop sz="92230" autoAdjust="0"/>
  </p:normalViewPr>
  <p:slideViewPr>
    <p:cSldViewPr>
      <p:cViewPr varScale="1">
        <p:scale>
          <a:sx n="94" d="100"/>
          <a:sy n="94" d="100"/>
        </p:scale>
        <p:origin x="1157" y="82"/>
      </p:cViewPr>
      <p:guideLst>
        <p:guide orient="horz" pos="2161"/>
        <p:guide pos="28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'PM markedsandeler'!$A$2</c:f>
              <c:strCache>
                <c:ptCount val="1"/>
                <c:pt idx="0">
                  <c:v>Innskudd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pPr>
              <a:solidFill>
                <a:srgbClr val="C00000"/>
              </a:solidFill>
              <a:ln w="0">
                <a:solidFill>
                  <a:srgbClr val="C00000"/>
                </a:solidFill>
              </a:ln>
            </c:spPr>
          </c:marker>
          <c:cat>
            <c:numRef>
              <c:f>'PM markedsandeler'!$B$1:$L$1</c:f>
              <c:numCache>
                <c:formatCode>General</c:formatCode>
                <c:ptCount val="11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</c:numCache>
            </c:numRef>
          </c:cat>
          <c:val>
            <c:numRef>
              <c:f>'PM markedsandeler'!$B$2:$L$2</c:f>
              <c:numCache>
                <c:formatCode>0.00%</c:formatCode>
                <c:ptCount val="11"/>
                <c:pt idx="0">
                  <c:v>0.16800000000000001</c:v>
                </c:pt>
                <c:pt idx="1">
                  <c:v>0.17199999999999999</c:v>
                </c:pt>
                <c:pt idx="2">
                  <c:v>0.17599999999999999</c:v>
                </c:pt>
                <c:pt idx="3">
                  <c:v>0.18099999999999999</c:v>
                </c:pt>
                <c:pt idx="4">
                  <c:v>0.187</c:v>
                </c:pt>
                <c:pt idx="5">
                  <c:v>0.185</c:v>
                </c:pt>
                <c:pt idx="6">
                  <c:v>0.17</c:v>
                </c:pt>
                <c:pt idx="7">
                  <c:v>0.184</c:v>
                </c:pt>
                <c:pt idx="8">
                  <c:v>0.19</c:v>
                </c:pt>
                <c:pt idx="9">
                  <c:v>0.189</c:v>
                </c:pt>
                <c:pt idx="10">
                  <c:v>0.191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'PM markedsandeler'!$A$3</c:f>
              <c:strCache>
                <c:ptCount val="1"/>
                <c:pt idx="0">
                  <c:v>Utlån</c:v>
                </c:pt>
              </c:strCache>
            </c:strRef>
          </c:tx>
          <c:spPr>
            <a:ln>
              <a:solidFill>
                <a:schemeClr val="tx1">
                  <a:lumMod val="65000"/>
                  <a:lumOff val="35000"/>
                </a:schemeClr>
              </a:solidFill>
            </a:ln>
          </c:spPr>
          <c:marker>
            <c:spPr>
              <a:solidFill>
                <a:schemeClr val="tx1">
                  <a:lumMod val="65000"/>
                  <a:lumOff val="35000"/>
                </a:schemeClr>
              </a:solidFill>
              <a:ln w="0">
                <a:solidFill>
                  <a:schemeClr val="tx1">
                    <a:lumMod val="65000"/>
                    <a:lumOff val="35000"/>
                  </a:schemeClr>
                </a:solidFill>
              </a:ln>
            </c:spPr>
          </c:marker>
          <c:cat>
            <c:numRef>
              <c:f>'PM markedsandeler'!$B$1:$L$1</c:f>
              <c:numCache>
                <c:formatCode>General</c:formatCode>
                <c:ptCount val="11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</c:numCache>
            </c:numRef>
          </c:cat>
          <c:val>
            <c:numRef>
              <c:f>'PM markedsandeler'!$B$3:$L$3</c:f>
              <c:numCache>
                <c:formatCode>0.00%</c:formatCode>
                <c:ptCount val="11"/>
                <c:pt idx="0">
                  <c:v>0.14599999999999999</c:v>
                </c:pt>
                <c:pt idx="1">
                  <c:v>0.15</c:v>
                </c:pt>
                <c:pt idx="2">
                  <c:v>0.153</c:v>
                </c:pt>
                <c:pt idx="3">
                  <c:v>0.153</c:v>
                </c:pt>
                <c:pt idx="4">
                  <c:v>0.16</c:v>
                </c:pt>
                <c:pt idx="5">
                  <c:v>0.16300000000000001</c:v>
                </c:pt>
                <c:pt idx="6">
                  <c:v>0.16400000000000001</c:v>
                </c:pt>
                <c:pt idx="7">
                  <c:v>0.16400000000000001</c:v>
                </c:pt>
                <c:pt idx="8">
                  <c:v>0.17</c:v>
                </c:pt>
                <c:pt idx="9">
                  <c:v>0.17100000000000001</c:v>
                </c:pt>
                <c:pt idx="10">
                  <c:v>0.17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392344"/>
        <c:axId val="210385288"/>
      </c:lineChart>
      <c:catAx>
        <c:axId val="210392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0385288"/>
        <c:crosses val="autoZero"/>
        <c:auto val="1"/>
        <c:lblAlgn val="ctr"/>
        <c:lblOffset val="100"/>
        <c:noMultiLvlLbl val="0"/>
      </c:catAx>
      <c:valAx>
        <c:axId val="210385288"/>
        <c:scaling>
          <c:orientation val="minMax"/>
          <c:max val="0.2"/>
          <c:min val="0.1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spPr>
          <a:ln>
            <a:solidFill>
              <a:schemeClr val="bg1">
                <a:lumMod val="85000"/>
              </a:schemeClr>
            </a:solidFill>
          </a:ln>
        </c:spPr>
        <c:crossAx val="210392344"/>
        <c:crosses val="autoZero"/>
        <c:crossBetween val="between"/>
      </c:valAx>
      <c:spPr>
        <a:ln>
          <a:noFill/>
        </a:ln>
      </c:spPr>
    </c:plotArea>
    <c:legend>
      <c:legendPos val="b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'BM Markedsandeler'!$A$2</c:f>
              <c:strCache>
                <c:ptCount val="1"/>
                <c:pt idx="0">
                  <c:v>Innskudd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pPr>
              <a:solidFill>
                <a:srgbClr val="C00000"/>
              </a:solidFill>
              <a:ln w="0">
                <a:solidFill>
                  <a:srgbClr val="C00000"/>
                </a:solidFill>
              </a:ln>
            </c:spPr>
          </c:marker>
          <c:cat>
            <c:numRef>
              <c:f>'BM Markedsandeler'!$B$1:$L$1</c:f>
              <c:numCache>
                <c:formatCode>General</c:formatCode>
                <c:ptCount val="11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</c:numCache>
            </c:numRef>
          </c:cat>
          <c:val>
            <c:numRef>
              <c:f>'BM Markedsandeler'!$B$2:$L$2</c:f>
              <c:numCache>
                <c:formatCode>0.00%</c:formatCode>
                <c:ptCount val="11"/>
                <c:pt idx="0" formatCode="0.0\ %">
                  <c:v>0.111</c:v>
                </c:pt>
                <c:pt idx="1">
                  <c:v>0.109</c:v>
                </c:pt>
                <c:pt idx="2">
                  <c:v>9.4E-2</c:v>
                </c:pt>
                <c:pt idx="3">
                  <c:v>9.4E-2</c:v>
                </c:pt>
                <c:pt idx="4">
                  <c:v>9.1999999999999998E-2</c:v>
                </c:pt>
                <c:pt idx="5">
                  <c:v>0.107</c:v>
                </c:pt>
                <c:pt idx="6">
                  <c:v>0.107</c:v>
                </c:pt>
                <c:pt idx="7">
                  <c:v>0.14199999999999999</c:v>
                </c:pt>
                <c:pt idx="8">
                  <c:v>0.13800000000000001</c:v>
                </c:pt>
                <c:pt idx="9">
                  <c:v>0.17300000000000001</c:v>
                </c:pt>
                <c:pt idx="10">
                  <c:v>0.16200000000000001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'BM Markedsandeler'!$A$3</c:f>
              <c:strCache>
                <c:ptCount val="1"/>
                <c:pt idx="0">
                  <c:v>Utlån</c:v>
                </c:pt>
              </c:strCache>
            </c:strRef>
          </c:tx>
          <c:spPr>
            <a:ln>
              <a:solidFill>
                <a:schemeClr val="tx1">
                  <a:lumMod val="75000"/>
                  <a:lumOff val="25000"/>
                </a:schemeClr>
              </a:solidFill>
            </a:ln>
          </c:spPr>
          <c:marker>
            <c:spPr>
              <a:solidFill>
                <a:schemeClr val="tx1">
                  <a:lumMod val="65000"/>
                  <a:lumOff val="35000"/>
                </a:schemeClr>
              </a:solidFill>
              <a:ln w="0">
                <a:solidFill>
                  <a:schemeClr val="tx1">
                    <a:lumMod val="65000"/>
                    <a:lumOff val="35000"/>
                  </a:schemeClr>
                </a:solidFill>
              </a:ln>
            </c:spPr>
          </c:marker>
          <c:cat>
            <c:numRef>
              <c:f>'BM Markedsandeler'!$B$1:$L$1</c:f>
              <c:numCache>
                <c:formatCode>General</c:formatCode>
                <c:ptCount val="11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</c:numCache>
            </c:numRef>
          </c:cat>
          <c:val>
            <c:numRef>
              <c:f>'BM Markedsandeler'!$B$3:$L$3</c:f>
              <c:numCache>
                <c:formatCode>0.00%</c:formatCode>
                <c:ptCount val="11"/>
                <c:pt idx="0">
                  <c:v>8.3000000000000004E-2</c:v>
                </c:pt>
                <c:pt idx="1">
                  <c:v>7.6999999999999999E-2</c:v>
                </c:pt>
                <c:pt idx="2">
                  <c:v>6.5000000000000002E-2</c:v>
                </c:pt>
                <c:pt idx="3">
                  <c:v>5.8999999999999997E-2</c:v>
                </c:pt>
                <c:pt idx="4">
                  <c:v>6.2E-2</c:v>
                </c:pt>
                <c:pt idx="5">
                  <c:v>7.0999999999999994E-2</c:v>
                </c:pt>
                <c:pt idx="6">
                  <c:v>7.6999999999999999E-2</c:v>
                </c:pt>
                <c:pt idx="7">
                  <c:v>7.5999999999999998E-2</c:v>
                </c:pt>
                <c:pt idx="8">
                  <c:v>7.9000000000000001E-2</c:v>
                </c:pt>
                <c:pt idx="9">
                  <c:v>8.5999999999999993E-2</c:v>
                </c:pt>
                <c:pt idx="10">
                  <c:v>8.4000000000000005E-2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391560"/>
        <c:axId val="210391168"/>
      </c:lineChart>
      <c:catAx>
        <c:axId val="210391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0391168"/>
        <c:crosses val="autoZero"/>
        <c:auto val="1"/>
        <c:lblAlgn val="ctr"/>
        <c:lblOffset val="100"/>
        <c:noMultiLvlLbl val="0"/>
      </c:catAx>
      <c:valAx>
        <c:axId val="210391168"/>
        <c:scaling>
          <c:orientation val="minMax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210391560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52765713370349"/>
          <c:y val="3.437500000000001E-2"/>
          <c:w val="0.60264616078837097"/>
          <c:h val="0.8466771653543306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Serie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1"/>
              </a:solidFill>
            </c:spPr>
          </c:dPt>
          <c:dLbls>
            <c:dLbl>
              <c:idx val="2"/>
              <c:layout>
                <c:manualLayout>
                  <c:x val="0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.0\ 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90" b="1">
                    <a:solidFill>
                      <a:schemeClr val="tx1"/>
                    </a:solidFill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'Ark1'!$A$2:$A$5</c:f>
              <c:numCache>
                <c:formatCode>General</c:formatCode>
                <c:ptCount val="4"/>
              </c:numCache>
            </c:numRef>
          </c:cat>
          <c:val>
            <c:numRef>
              <c:f>'Ark1'!$B$2:$B$5</c:f>
              <c:numCache>
                <c:formatCode>0.0\ %</c:formatCode>
                <c:ptCount val="4"/>
                <c:pt idx="0" formatCode="0%">
                  <c:v>7.0000000000000007E-2</c:v>
                </c:pt>
                <c:pt idx="1">
                  <c:v>0.06</c:v>
                </c:pt>
                <c:pt idx="2">
                  <c:v>7.1999999999999995E-2</c:v>
                </c:pt>
                <c:pt idx="3">
                  <c:v>7.8E-2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10388816"/>
        <c:axId val="210388424"/>
      </c:barChart>
      <c:catAx>
        <c:axId val="2103888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92" b="1"/>
            </a:pPr>
            <a:endParaRPr lang="nb-NO"/>
          </a:p>
        </c:txPr>
        <c:crossAx val="210388424"/>
        <c:crosses val="autoZero"/>
        <c:auto val="1"/>
        <c:lblAlgn val="ctr"/>
        <c:lblOffset val="100"/>
        <c:noMultiLvlLbl val="0"/>
      </c:catAx>
      <c:valAx>
        <c:axId val="210388424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210388816"/>
        <c:crosses val="autoZero"/>
        <c:crossBetween val="between"/>
      </c:valAx>
      <c:spPr>
        <a:noFill/>
        <a:ln w="25385">
          <a:noFill/>
        </a:ln>
      </c:spPr>
    </c:plotArea>
    <c:plotVisOnly val="1"/>
    <c:dispBlanksAs val="gap"/>
    <c:showDLblsOverMax val="0"/>
  </c:chart>
  <c:txPr>
    <a:bodyPr/>
    <a:lstStyle/>
    <a:p>
      <a:pPr>
        <a:defRPr sz="1792"/>
      </a:pPr>
      <a:endParaRPr lang="nb-NO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206078822884879E-2"/>
          <c:y val="3.437500000000001E-2"/>
          <c:w val="0.70523003048273281"/>
          <c:h val="0.8466771653543306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Serie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1"/>
              </a:solidFill>
            </c:spPr>
          </c:dPt>
          <c:dLbls>
            <c:dLbl>
              <c:idx val="2"/>
              <c:layout>
                <c:manualLayout>
                  <c:x val="-0.30562103916706695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36030998629874789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9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'Ark1'!$A$2:$A$5</c:f>
              <c:numCache>
                <c:formatCode>General</c:formatCode>
                <c:ptCount val="4"/>
              </c:numCache>
            </c:numRef>
          </c:cat>
          <c:val>
            <c:numRef>
              <c:f>'Ark1'!$B$2:$B$5</c:f>
              <c:numCache>
                <c:formatCode>0.0\ %</c:formatCode>
                <c:ptCount val="4"/>
                <c:pt idx="0">
                  <c:v>3.6999999999999998E-2</c:v>
                </c:pt>
                <c:pt idx="1">
                  <c:v>2.5000000000000001E-2</c:v>
                </c:pt>
                <c:pt idx="2">
                  <c:v>-1.0999999999999999E-2</c:v>
                </c:pt>
                <c:pt idx="3">
                  <c:v>-0.02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210387640"/>
        <c:axId val="210387248"/>
      </c:barChart>
      <c:catAx>
        <c:axId val="2103876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87" b="1"/>
            </a:pPr>
            <a:endParaRPr lang="nb-NO"/>
          </a:p>
        </c:txPr>
        <c:crossAx val="210387248"/>
        <c:crosses val="autoZero"/>
        <c:auto val="1"/>
        <c:lblAlgn val="ctr"/>
        <c:lblOffset val="100"/>
        <c:noMultiLvlLbl val="0"/>
      </c:catAx>
      <c:valAx>
        <c:axId val="210387248"/>
        <c:scaling>
          <c:orientation val="minMax"/>
        </c:scaling>
        <c:delete val="1"/>
        <c:axPos val="b"/>
        <c:numFmt formatCode="0.0\ %" sourceLinked="1"/>
        <c:majorTickMark val="out"/>
        <c:minorTickMark val="none"/>
        <c:tickLblPos val="nextTo"/>
        <c:crossAx val="21038764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783"/>
      </a:pPr>
      <a:endParaRPr lang="nb-NO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52765713370349"/>
          <c:y val="3.437500000000001E-2"/>
          <c:w val="0.8147234286629651"/>
          <c:h val="0.8466771653543306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Serie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1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90" b="1"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'Ark1'!$A$2:$A$5</c:f>
              <c:numCache>
                <c:formatCode>General</c:formatCode>
                <c:ptCount val="4"/>
              </c:numCache>
            </c:numRef>
          </c:cat>
          <c:val>
            <c:numRef>
              <c:f>'Ark1'!$B$2:$B$5</c:f>
              <c:numCache>
                <c:formatCode>0.0\ %</c:formatCode>
                <c:ptCount val="4"/>
                <c:pt idx="0">
                  <c:v>0.06</c:v>
                </c:pt>
                <c:pt idx="1">
                  <c:v>0.05</c:v>
                </c:pt>
                <c:pt idx="2">
                  <c:v>0.05</c:v>
                </c:pt>
                <c:pt idx="3">
                  <c:v>3.5999999999999997E-2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1"/>
        <c:axId val="210386464"/>
        <c:axId val="210384896"/>
      </c:barChart>
      <c:catAx>
        <c:axId val="21038646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93" b="1"/>
            </a:pPr>
            <a:endParaRPr lang="nb-NO"/>
          </a:p>
        </c:txPr>
        <c:crossAx val="210384896"/>
        <c:crosses val="autoZero"/>
        <c:auto val="1"/>
        <c:lblAlgn val="ctr"/>
        <c:lblOffset val="100"/>
        <c:noMultiLvlLbl val="0"/>
      </c:catAx>
      <c:valAx>
        <c:axId val="210384896"/>
        <c:scaling>
          <c:orientation val="minMax"/>
        </c:scaling>
        <c:delete val="1"/>
        <c:axPos val="b"/>
        <c:numFmt formatCode="0.0\ %" sourceLinked="1"/>
        <c:majorTickMark val="out"/>
        <c:minorTickMark val="none"/>
        <c:tickLblPos val="nextTo"/>
        <c:crossAx val="210386464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txPr>
    <a:bodyPr/>
    <a:lstStyle/>
    <a:p>
      <a:pPr>
        <a:defRPr sz="1793"/>
      </a:pPr>
      <a:endParaRPr lang="nb-NO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7701941472633359E-2"/>
          <c:w val="1"/>
          <c:h val="0.9032494399098616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28,9</a:t>
                    </a:r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8315658847130191E-2"/>
                  <c:y val="3.326996322228238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1360844602172086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96,3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92" b="1">
                    <a:solidFill>
                      <a:schemeClr val="bg1"/>
                    </a:solidFill>
                  </a:defRPr>
                </a:pPr>
                <a:endParaRPr lang="nb-N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'Ark1'!$A$2:$A$5</c:f>
              <c:numCache>
                <c:formatCode>General</c:formatCode>
                <c:ptCount val="4"/>
              </c:numCache>
            </c:numRef>
          </c:cat>
          <c:val>
            <c:numRef>
              <c:f>'Ark1'!$B$2:$B$5</c:f>
              <c:numCache>
                <c:formatCode>0.00</c:formatCode>
                <c:ptCount val="4"/>
                <c:pt idx="0">
                  <c:v>25</c:v>
                </c:pt>
                <c:pt idx="1">
                  <c:v>9.1999999999999993</c:v>
                </c:pt>
                <c:pt idx="2">
                  <c:v>-4.7</c:v>
                </c:pt>
                <c:pt idx="3">
                  <c:v>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10386072"/>
        <c:axId val="210384504"/>
      </c:barChart>
      <c:catAx>
        <c:axId val="2103860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92" b="1"/>
            </a:pPr>
            <a:endParaRPr lang="nb-NO"/>
          </a:p>
        </c:txPr>
        <c:crossAx val="210384504"/>
        <c:crosses val="autoZero"/>
        <c:auto val="1"/>
        <c:lblAlgn val="ctr"/>
        <c:lblOffset val="100"/>
        <c:noMultiLvlLbl val="0"/>
      </c:catAx>
      <c:valAx>
        <c:axId val="210384504"/>
        <c:scaling>
          <c:orientation val="minMax"/>
        </c:scaling>
        <c:delete val="1"/>
        <c:axPos val="b"/>
        <c:numFmt formatCode="0.00" sourceLinked="1"/>
        <c:majorTickMark val="out"/>
        <c:minorTickMark val="none"/>
        <c:tickLblPos val="nextTo"/>
        <c:crossAx val="210386072"/>
        <c:crosses val="autoZero"/>
        <c:crossBetween val="between"/>
      </c:valAx>
      <c:spPr>
        <a:noFill/>
        <a:ln w="25391">
          <a:noFill/>
        </a:ln>
      </c:spPr>
    </c:plotArea>
    <c:plotVisOnly val="1"/>
    <c:dispBlanksAs val="gap"/>
    <c:showDLblsOverMax val="0"/>
  </c:chart>
  <c:txPr>
    <a:bodyPr/>
    <a:lstStyle/>
    <a:p>
      <a:pPr>
        <a:defRPr sz="1791"/>
      </a:pPr>
      <a:endParaRPr lang="nb-NO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0.36746</cdr:x>
      <cdr:y>0.08059</cdr:y>
    </cdr:from>
    <cdr:to>
      <cdr:x>0.46822</cdr:x>
      <cdr:y>0.2075</cdr:y>
    </cdr:to>
    <cdr:sp macro="" textlink="">
      <cdr:nvSpPr>
        <cdr:cNvPr id="2" name="Rett linje 1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H="1">
          <a:off x="1402382" y="307614"/>
          <a:ext cx="384532" cy="484474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22225" algn="ctr">
          <a:solidFill>
            <a:schemeClr val="bg1"/>
          </a:solidFill>
          <a:round/>
          <a:headEnd/>
          <a:tailEnd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  <cdr:txBody>
        <a:bodyPr xmlns:a="http://schemas.openxmlformats.org/drawingml/2006/main" wrap="none" lIns="91449" tIns="45725" rIns="91449" bIns="45725" anchor="ctr"/>
        <a:lstStyle xmlns:a="http://schemas.openxmlformats.org/drawingml/2006/main">
          <a:defPPr>
            <a:defRPr lang="nb-NO"/>
          </a:defPPr>
          <a:lvl1pPr marL="0" algn="l" defTabSz="914483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42" algn="l" defTabSz="914483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83" algn="l" defTabSz="914483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725" algn="l" defTabSz="914483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966" algn="l" defTabSz="914483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208" algn="l" defTabSz="914483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450" algn="l" defTabSz="914483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691" algn="l" defTabSz="914483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933" algn="l" defTabSz="914483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nb-NO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B2996D-B621-4714-976C-953544761FA3}" type="datetimeFigureOut">
              <a:rPr lang="nb-NO" smtClean="0"/>
              <a:t>07.02.2014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F412E2-F295-4904-A4F7-FF8FAFF2A9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5488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u="sng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2364E-7566-42C3-8465-FD5B1309AFD8}" type="slidenum">
              <a:rPr lang="nb-NO" smtClean="0">
                <a:solidFill>
                  <a:prstClr val="black"/>
                </a:solidFill>
              </a:rPr>
              <a:pPr/>
              <a:t>3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2964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412E2-F295-4904-A4F7-FF8FAFF2A9E5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4785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58914A-0482-46D0-A4CF-71AB2D14BEA3}" type="slidenum">
              <a:rPr lang="nn-NO">
                <a:solidFill>
                  <a:srgbClr val="1F497D"/>
                </a:solidFill>
              </a:rPr>
              <a:pPr/>
              <a:t>5</a:t>
            </a:fld>
            <a:endParaRPr lang="nn-NO" dirty="0">
              <a:solidFill>
                <a:srgbClr val="1F497D"/>
              </a:solidFill>
            </a:endParaRPr>
          </a:p>
        </p:txBody>
      </p:sp>
      <p:sp>
        <p:nvSpPr>
          <p:cNvPr id="336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6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560388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405A581-DC32-4181-AA18-4CF1330AA9BC}" type="slidenum">
              <a:rPr lang="nn-NO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nn-NO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167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405A581-DC32-4181-AA18-4CF1330AA9BC}" type="slidenum">
              <a:rPr lang="nn-NO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nn-NO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9162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738EFB-D36C-4DD9-9872-ED7890E31A61}" type="slidenum">
              <a:rPr lang="nn-NO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nn-NO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3904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412E2-F295-4904-A4F7-FF8FAFF2A9E5}" type="slidenum">
              <a:rPr lang="nb-NO" smtClean="0">
                <a:solidFill>
                  <a:prstClr val="black"/>
                </a:solidFill>
              </a:rPr>
              <a:pPr/>
              <a:t>11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1014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4FA582-FE6A-4D3C-AE0B-427E839B3198}" type="slidenum">
              <a:rPr lang="nn-NO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nn-NO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7716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1BB884-0548-4B73-873A-62B4D7129EA0}" type="slidenum">
              <a:rPr lang="nn-NO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nn-NO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9710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DD4B02-A2FB-4635-A95C-0EF90F4078AD}" type="slidenum">
              <a:rPr lang="nn-NO" smtClean="0">
                <a:solidFill>
                  <a:srgbClr val="1F497D"/>
                </a:solidFill>
              </a:rPr>
              <a:pPr>
                <a:defRPr/>
              </a:pPr>
              <a:t>14</a:t>
            </a:fld>
            <a:endParaRPr lang="nn-NO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878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" y="284"/>
            <a:ext cx="9143404" cy="685902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121608" y="1893379"/>
            <a:ext cx="3583038" cy="14703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5121879" y="3520011"/>
            <a:ext cx="3603347" cy="164063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4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9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Klikk for å redigere undertittelstil i malen</a:t>
            </a:r>
            <a:endParaRPr lang="nb-NO" dirty="0"/>
          </a:p>
        </p:txBody>
      </p:sp>
      <p:sp>
        <p:nvSpPr>
          <p:cNvPr id="10" name="TekstSylinder 9"/>
          <p:cNvSpPr txBox="1"/>
          <p:nvPr userDrawn="1"/>
        </p:nvSpPr>
        <p:spPr>
          <a:xfrm>
            <a:off x="759507" y="1701394"/>
            <a:ext cx="3455756" cy="3455956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nb-NO" sz="11400" b="1" dirty="0" smtClean="0">
                <a:solidFill>
                  <a:srgbClr val="D90000"/>
                </a:solidFill>
              </a:rPr>
              <a:t>SPV</a:t>
            </a:r>
            <a:endParaRPr lang="nb-NO" sz="11400" b="1" dirty="0">
              <a:solidFill>
                <a:srgbClr val="D90000"/>
              </a:solidFill>
            </a:endParaRP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68" y="6256167"/>
            <a:ext cx="1357839" cy="22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073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BC1B6-D880-4D6A-9945-81D5458B125C}" type="datetimeFigureOut">
              <a:rPr lang="nb-NO" smtClean="0"/>
              <a:t>07.02.2014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F53CA-A309-4DDD-9D46-9D83EB626DC7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innhold 2"/>
          <p:cNvSpPr>
            <a:spLocks noGrp="1"/>
          </p:cNvSpPr>
          <p:nvPr>
            <p:ph idx="14"/>
          </p:nvPr>
        </p:nvSpPr>
        <p:spPr>
          <a:xfrm>
            <a:off x="752400" y="1990800"/>
            <a:ext cx="7653600" cy="3668400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71581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" y="284"/>
            <a:ext cx="9143404" cy="685902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121608" y="1893379"/>
            <a:ext cx="3583038" cy="14703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1"/>
          </p:nvPr>
        </p:nvSpPr>
        <p:spPr>
          <a:xfrm>
            <a:off x="5121608" y="3519252"/>
            <a:ext cx="3602594" cy="1640630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16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68" y="6256167"/>
            <a:ext cx="1357839" cy="22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861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merert 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" y="284"/>
            <a:ext cx="9143404" cy="685902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531707" y="1753200"/>
            <a:ext cx="3876894" cy="2987567"/>
          </a:xfrm>
        </p:spPr>
        <p:txBody>
          <a:bodyPr anchor="ctr">
            <a:noAutofit/>
          </a:bodyPr>
          <a:lstStyle>
            <a:lvl1pPr>
              <a:lnSpc>
                <a:spcPts val="4600"/>
              </a:lnSpc>
              <a:defRPr sz="390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1" hasCustomPrompt="1"/>
          </p:nvPr>
        </p:nvSpPr>
        <p:spPr>
          <a:xfrm>
            <a:off x="1898972" y="1716886"/>
            <a:ext cx="1593702" cy="2987899"/>
          </a:xfrm>
        </p:spPr>
        <p:txBody>
          <a:bodyPr lIns="90000" anchor="ctr">
            <a:noAutofit/>
          </a:bodyPr>
          <a:lstStyle>
            <a:lvl1pPr marL="0" indent="0">
              <a:buClr>
                <a:schemeClr val="tx1"/>
              </a:buClr>
              <a:buNone/>
              <a:defRPr sz="16300">
                <a:solidFill>
                  <a:schemeClr val="bg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 err="1" smtClean="0"/>
              <a:t>X</a:t>
            </a:r>
            <a:endParaRPr lang="nb-NO" dirty="0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68" y="6256167"/>
            <a:ext cx="1357839" cy="222802"/>
          </a:xfrm>
          <a:prstGeom prst="rect">
            <a:avLst/>
          </a:prstGeom>
        </p:spPr>
      </p:pic>
      <p:sp>
        <p:nvSpPr>
          <p:cNvPr id="3" name="TekstSylinder 2"/>
          <p:cNvSpPr txBox="1"/>
          <p:nvPr userDrawn="1"/>
        </p:nvSpPr>
        <p:spPr>
          <a:xfrm>
            <a:off x="424905" y="1928252"/>
            <a:ext cx="1800200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300" dirty="0" smtClean="0">
                <a:solidFill>
                  <a:schemeClr val="bg1"/>
                </a:solidFill>
              </a:rPr>
              <a:t>#</a:t>
            </a:r>
            <a:endParaRPr lang="nb-NO" sz="16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145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- 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" y="284"/>
            <a:ext cx="9143404" cy="685902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39254" y="1716585"/>
            <a:ext cx="3876894" cy="2987567"/>
          </a:xfrm>
        </p:spPr>
        <p:txBody>
          <a:bodyPr anchor="ctr">
            <a:noAutofit/>
          </a:bodyPr>
          <a:lstStyle>
            <a:lvl1pPr>
              <a:defRPr sz="390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6" name="Plassholder for tekst 4"/>
          <p:cNvSpPr>
            <a:spLocks noGrp="1"/>
          </p:cNvSpPr>
          <p:nvPr>
            <p:ph type="body" sz="quarter" idx="11"/>
          </p:nvPr>
        </p:nvSpPr>
        <p:spPr>
          <a:xfrm>
            <a:off x="5556319" y="1716585"/>
            <a:ext cx="2966350" cy="2987567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68" y="6256167"/>
            <a:ext cx="1357839" cy="22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487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BC1B6-D880-4D6A-9945-81D5458B125C}" type="datetimeFigureOut">
              <a:rPr lang="nb-NO" smtClean="0"/>
              <a:t>07.02.2014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F53CA-A309-4DDD-9D46-9D83EB626DC7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innhold 2"/>
          <p:cNvSpPr>
            <a:spLocks noGrp="1"/>
          </p:cNvSpPr>
          <p:nvPr>
            <p:ph idx="13"/>
          </p:nvPr>
        </p:nvSpPr>
        <p:spPr>
          <a:xfrm>
            <a:off x="4977909" y="1990397"/>
            <a:ext cx="3443098" cy="3667660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idx="14"/>
          </p:nvPr>
        </p:nvSpPr>
        <p:spPr>
          <a:xfrm>
            <a:off x="752400" y="1990800"/>
            <a:ext cx="3443098" cy="3667660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34142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1912" y="1990023"/>
            <a:ext cx="3443098" cy="639910"/>
          </a:xfrm>
        </p:spPr>
        <p:txBody>
          <a:bodyPr anchor="b">
            <a:normAutofit/>
          </a:bodyPr>
          <a:lstStyle>
            <a:lvl1pPr marL="0" indent="0">
              <a:buNone/>
              <a:defRPr sz="1500" b="1"/>
            </a:lvl1pPr>
            <a:lvl2pPr marL="457242" indent="0">
              <a:buNone/>
              <a:defRPr sz="2000" b="1"/>
            </a:lvl2pPr>
            <a:lvl3pPr marL="914483" indent="0">
              <a:buNone/>
              <a:defRPr sz="1800" b="1"/>
            </a:lvl3pPr>
            <a:lvl4pPr marL="1371725" indent="0">
              <a:buNone/>
              <a:defRPr sz="1600" b="1"/>
            </a:lvl4pPr>
            <a:lvl5pPr marL="1828966" indent="0">
              <a:buNone/>
              <a:defRPr sz="1600" b="1"/>
            </a:lvl5pPr>
            <a:lvl6pPr marL="2286208" indent="0">
              <a:buNone/>
              <a:defRPr sz="1600" b="1"/>
            </a:lvl6pPr>
            <a:lvl7pPr marL="2743450" indent="0">
              <a:buNone/>
              <a:defRPr sz="1600" b="1"/>
            </a:lvl7pPr>
            <a:lvl8pPr marL="3200691" indent="0">
              <a:buNone/>
              <a:defRPr sz="1600" b="1"/>
            </a:lvl8pPr>
            <a:lvl9pPr marL="3657933" indent="0">
              <a:buNone/>
              <a:defRPr sz="1600" b="1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977302" y="1990023"/>
            <a:ext cx="3443098" cy="639910"/>
          </a:xfrm>
        </p:spPr>
        <p:txBody>
          <a:bodyPr anchor="b">
            <a:normAutofit/>
          </a:bodyPr>
          <a:lstStyle>
            <a:lvl1pPr marL="0" indent="0">
              <a:buNone/>
              <a:defRPr sz="1500" b="1"/>
            </a:lvl1pPr>
            <a:lvl2pPr marL="457242" indent="0">
              <a:buNone/>
              <a:defRPr sz="2000" b="1"/>
            </a:lvl2pPr>
            <a:lvl3pPr marL="914483" indent="0">
              <a:buNone/>
              <a:defRPr sz="1800" b="1"/>
            </a:lvl3pPr>
            <a:lvl4pPr marL="1371725" indent="0">
              <a:buNone/>
              <a:defRPr sz="1600" b="1"/>
            </a:lvl4pPr>
            <a:lvl5pPr marL="1828966" indent="0">
              <a:buNone/>
              <a:defRPr sz="1600" b="1"/>
            </a:lvl5pPr>
            <a:lvl6pPr marL="2286208" indent="0">
              <a:buNone/>
              <a:defRPr sz="1600" b="1"/>
            </a:lvl6pPr>
            <a:lvl7pPr marL="2743450" indent="0">
              <a:buNone/>
              <a:defRPr sz="1600" b="1"/>
            </a:lvl7pPr>
            <a:lvl8pPr marL="3200691" indent="0">
              <a:buNone/>
              <a:defRPr sz="1600" b="1"/>
            </a:lvl8pPr>
            <a:lvl9pPr marL="3657933" indent="0">
              <a:buNone/>
              <a:defRPr sz="1600" b="1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BC1B6-D880-4D6A-9945-81D5458B125C}" type="datetimeFigureOut">
              <a:rPr lang="nb-NO" smtClean="0"/>
              <a:t>07.02.2014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F53CA-A309-4DDD-9D46-9D83EB626DC7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innhold 2"/>
          <p:cNvSpPr>
            <a:spLocks noGrp="1"/>
          </p:cNvSpPr>
          <p:nvPr>
            <p:ph idx="13"/>
          </p:nvPr>
        </p:nvSpPr>
        <p:spPr>
          <a:xfrm>
            <a:off x="752199" y="2632635"/>
            <a:ext cx="3443098" cy="3025422"/>
          </a:xfrm>
        </p:spPr>
        <p:txBody>
          <a:bodyPr/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11" name="Plassholder for innhold 2"/>
          <p:cNvSpPr>
            <a:spLocks noGrp="1"/>
          </p:cNvSpPr>
          <p:nvPr>
            <p:ph idx="14"/>
          </p:nvPr>
        </p:nvSpPr>
        <p:spPr>
          <a:xfrm>
            <a:off x="4977909" y="2632635"/>
            <a:ext cx="3443098" cy="3025422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87390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12"/>
          <a:stretch/>
        </p:blipFill>
        <p:spPr>
          <a:xfrm>
            <a:off x="4683625" y="284"/>
            <a:ext cx="4460870" cy="685902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83625" y="1079831"/>
            <a:ext cx="4294798" cy="2684044"/>
          </a:xfrm>
        </p:spPr>
        <p:txBody>
          <a:bodyPr lIns="75946" rIns="75946" anchor="ctr">
            <a:noAutofit/>
          </a:bodyPr>
          <a:lstStyle>
            <a:lvl1pPr algn="ctr">
              <a:defRPr sz="390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2" name="Plassholder for bilde 11"/>
          <p:cNvSpPr>
            <a:spLocks noGrp="1"/>
          </p:cNvSpPr>
          <p:nvPr>
            <p:ph type="pic" sz="quarter" idx="10" hasCustomPrompt="1"/>
          </p:nvPr>
        </p:nvSpPr>
        <p:spPr>
          <a:xfrm>
            <a:off x="172155" y="169200"/>
            <a:ext cx="4511471" cy="6516000"/>
          </a:xfrm>
          <a:ln w="6350">
            <a:noFill/>
          </a:ln>
        </p:spPr>
        <p:txBody>
          <a:bodyPr tIns="2784672"/>
          <a:lstStyle>
            <a:lvl1pPr marL="0" indent="0" algn="ctr">
              <a:buNone/>
              <a:defRPr/>
            </a:lvl1pPr>
          </a:lstStyle>
          <a:p>
            <a:r>
              <a:rPr lang="nb-NO" dirty="0" smtClean="0"/>
              <a:t>Sett inn bilde</a:t>
            </a:r>
            <a:endParaRPr lang="nb-NO" dirty="0"/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671" y="5516871"/>
            <a:ext cx="2252778" cy="369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102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og tittel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318"/>
          <a:stretch/>
        </p:blipFill>
        <p:spPr>
          <a:xfrm>
            <a:off x="1092" y="4000300"/>
            <a:ext cx="9143404" cy="2859004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50797" y="4239676"/>
            <a:ext cx="7443994" cy="1418381"/>
          </a:xfrm>
        </p:spPr>
        <p:txBody>
          <a:bodyPr lIns="75946" rIns="75946" anchor="t">
            <a:noAutofit/>
          </a:bodyPr>
          <a:lstStyle>
            <a:lvl1pPr algn="ctr">
              <a:defRPr sz="390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2" name="Plassholder for bilde 11"/>
          <p:cNvSpPr>
            <a:spLocks noGrp="1"/>
          </p:cNvSpPr>
          <p:nvPr>
            <p:ph type="pic" sz="quarter" idx="10" hasCustomPrompt="1"/>
          </p:nvPr>
        </p:nvSpPr>
        <p:spPr>
          <a:xfrm>
            <a:off x="172155" y="172165"/>
            <a:ext cx="8797621" cy="3828136"/>
          </a:xfrm>
          <a:ln w="6350">
            <a:noFill/>
          </a:ln>
        </p:spPr>
        <p:txBody>
          <a:bodyPr tIns="1265760"/>
          <a:lstStyle>
            <a:lvl1pPr marL="0" indent="0" algn="ctr">
              <a:buNone/>
              <a:defRPr/>
            </a:lvl1pPr>
          </a:lstStyle>
          <a:p>
            <a:r>
              <a:rPr lang="nb-NO" dirty="0" smtClean="0"/>
              <a:t>Sett inn bilde</a:t>
            </a:r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812" y="5919433"/>
            <a:ext cx="2481964" cy="40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972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BC1B6-D880-4D6A-9945-81D5458B125C}" type="datetimeFigureOut">
              <a:rPr lang="nb-NO" smtClean="0"/>
              <a:t>07.02.2014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F53CA-A309-4DDD-9D46-9D83EB626DC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5066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BC1B6-D880-4D6A-9945-81D5458B125C}" type="datetimeFigureOut">
              <a:rPr lang="nb-NO" smtClean="0"/>
              <a:t>07.02.2014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F53CA-A309-4DDD-9D46-9D83EB626DC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2188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" y="284"/>
            <a:ext cx="9143404" cy="685902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876116" y="1276020"/>
            <a:ext cx="7342716" cy="3406435"/>
          </a:xfrm>
        </p:spPr>
        <p:txBody>
          <a:bodyPr anchor="ctr">
            <a:noAutofit/>
          </a:bodyPr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pic>
        <p:nvPicPr>
          <p:cNvPr id="6" name="Bild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812" y="5468766"/>
            <a:ext cx="2481964" cy="40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7649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" y="286"/>
            <a:ext cx="9143404" cy="685902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121608" y="1893381"/>
            <a:ext cx="3583038" cy="14703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5121881" y="3520011"/>
            <a:ext cx="3603347" cy="164063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Klikk for å redigere undertittelstil i malen</a:t>
            </a:r>
            <a:endParaRPr lang="nb-NO" dirty="0"/>
          </a:p>
        </p:txBody>
      </p:sp>
      <p:sp>
        <p:nvSpPr>
          <p:cNvPr id="10" name="TekstSylinder 9"/>
          <p:cNvSpPr txBox="1"/>
          <p:nvPr userDrawn="1"/>
        </p:nvSpPr>
        <p:spPr>
          <a:xfrm>
            <a:off x="759507" y="1701394"/>
            <a:ext cx="3455756" cy="3455956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 defTabSz="914299"/>
            <a:r>
              <a:rPr lang="nb-NO" sz="11400" b="1" dirty="0" smtClean="0">
                <a:solidFill>
                  <a:srgbClr val="D90000"/>
                </a:solidFill>
              </a:rPr>
              <a:t>SPV</a:t>
            </a:r>
            <a:endParaRPr lang="nb-NO" sz="11400" b="1" dirty="0">
              <a:solidFill>
                <a:srgbClr val="D90000"/>
              </a:solidFill>
            </a:endParaRP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70" y="6256167"/>
            <a:ext cx="1357839" cy="22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3862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BC1B6-D880-4D6A-9945-81D5458B125C}" type="datetimeFigureOut">
              <a:rPr lang="nb-NO" smtClean="0">
                <a:solidFill>
                  <a:prstClr val="white"/>
                </a:solidFill>
              </a:rPr>
              <a:pPr/>
              <a:t>07.02.2014</a:t>
            </a:fld>
            <a:endParaRPr lang="nb-NO">
              <a:solidFill>
                <a:prstClr val="white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white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F53CA-A309-4DDD-9D46-9D83EB626DC7}" type="slidenum">
              <a:rPr lang="nb-NO" smtClean="0">
                <a:solidFill>
                  <a:prstClr val="white"/>
                </a:solidFill>
              </a:rPr>
              <a:pPr/>
              <a:t>‹#›</a:t>
            </a:fld>
            <a:endParaRPr lang="nb-NO">
              <a:solidFill>
                <a:prstClr val="white"/>
              </a:solidFill>
            </a:endParaRPr>
          </a:p>
        </p:txBody>
      </p:sp>
      <p:sp>
        <p:nvSpPr>
          <p:cNvPr id="7" name="Plassholder for innhold 2"/>
          <p:cNvSpPr>
            <a:spLocks noGrp="1"/>
          </p:cNvSpPr>
          <p:nvPr>
            <p:ph idx="14"/>
          </p:nvPr>
        </p:nvSpPr>
        <p:spPr>
          <a:xfrm>
            <a:off x="752400" y="1990800"/>
            <a:ext cx="7653600" cy="3668400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822974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" y="286"/>
            <a:ext cx="9143404" cy="685902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121608" y="1893381"/>
            <a:ext cx="3583038" cy="14703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1"/>
          </p:nvPr>
        </p:nvSpPr>
        <p:spPr>
          <a:xfrm>
            <a:off x="5121608" y="3519252"/>
            <a:ext cx="3602594" cy="1640630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16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70" y="6256167"/>
            <a:ext cx="1357839" cy="22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0572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merert 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" y="286"/>
            <a:ext cx="9143404" cy="685902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531709" y="1753202"/>
            <a:ext cx="3876894" cy="2987567"/>
          </a:xfrm>
        </p:spPr>
        <p:txBody>
          <a:bodyPr anchor="ctr">
            <a:noAutofit/>
          </a:bodyPr>
          <a:lstStyle>
            <a:lvl1pPr>
              <a:lnSpc>
                <a:spcPts val="4598"/>
              </a:lnSpc>
              <a:defRPr sz="390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1" hasCustomPrompt="1"/>
          </p:nvPr>
        </p:nvSpPr>
        <p:spPr>
          <a:xfrm>
            <a:off x="1898972" y="1716888"/>
            <a:ext cx="1593702" cy="2987899"/>
          </a:xfrm>
        </p:spPr>
        <p:txBody>
          <a:bodyPr lIns="89982" anchor="ctr">
            <a:noAutofit/>
          </a:bodyPr>
          <a:lstStyle>
            <a:lvl1pPr marL="0" indent="0">
              <a:buClr>
                <a:schemeClr val="tx1"/>
              </a:buClr>
              <a:buNone/>
              <a:defRPr sz="16300">
                <a:solidFill>
                  <a:schemeClr val="bg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 err="1" smtClean="0"/>
              <a:t>X</a:t>
            </a:r>
            <a:endParaRPr lang="nb-NO" dirty="0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70" y="6256167"/>
            <a:ext cx="1357839" cy="222802"/>
          </a:xfrm>
          <a:prstGeom prst="rect">
            <a:avLst/>
          </a:prstGeom>
        </p:spPr>
      </p:pic>
      <p:sp>
        <p:nvSpPr>
          <p:cNvPr id="3" name="TekstSylinder 2"/>
          <p:cNvSpPr txBox="1"/>
          <p:nvPr userDrawn="1"/>
        </p:nvSpPr>
        <p:spPr>
          <a:xfrm>
            <a:off x="424905" y="1928252"/>
            <a:ext cx="1800200" cy="2600712"/>
          </a:xfrm>
          <a:prstGeom prst="rect">
            <a:avLst/>
          </a:prstGeom>
          <a:noFill/>
        </p:spPr>
        <p:txBody>
          <a:bodyPr wrap="square" lIns="91422" tIns="45712" rIns="91422" bIns="45712" rtlCol="0">
            <a:spAutoFit/>
          </a:bodyPr>
          <a:lstStyle/>
          <a:p>
            <a:pPr algn="ctr" defTabSz="914299"/>
            <a:r>
              <a:rPr lang="nb-NO" sz="16300" dirty="0" smtClean="0">
                <a:solidFill>
                  <a:prstClr val="white"/>
                </a:solidFill>
              </a:rPr>
              <a:t>#</a:t>
            </a:r>
            <a:endParaRPr lang="nb-NO" sz="163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8305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- 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" y="286"/>
            <a:ext cx="9143404" cy="685902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39256" y="1716587"/>
            <a:ext cx="3876894" cy="2987567"/>
          </a:xfrm>
        </p:spPr>
        <p:txBody>
          <a:bodyPr anchor="ctr">
            <a:noAutofit/>
          </a:bodyPr>
          <a:lstStyle>
            <a:lvl1pPr>
              <a:defRPr sz="390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6" name="Plassholder for tekst 4"/>
          <p:cNvSpPr>
            <a:spLocks noGrp="1"/>
          </p:cNvSpPr>
          <p:nvPr>
            <p:ph type="body" sz="quarter" idx="11"/>
          </p:nvPr>
        </p:nvSpPr>
        <p:spPr>
          <a:xfrm>
            <a:off x="5556319" y="1716587"/>
            <a:ext cx="2966350" cy="2987567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70" y="6256167"/>
            <a:ext cx="1357839" cy="22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3718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BC1B6-D880-4D6A-9945-81D5458B125C}" type="datetimeFigureOut">
              <a:rPr lang="nb-NO" smtClean="0">
                <a:solidFill>
                  <a:prstClr val="white"/>
                </a:solidFill>
              </a:rPr>
              <a:pPr/>
              <a:t>07.02.2014</a:t>
            </a:fld>
            <a:endParaRPr lang="nb-NO">
              <a:solidFill>
                <a:prstClr val="white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white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F53CA-A309-4DDD-9D46-9D83EB626DC7}" type="slidenum">
              <a:rPr lang="nb-NO" smtClean="0">
                <a:solidFill>
                  <a:prstClr val="white"/>
                </a:solidFill>
              </a:rPr>
              <a:pPr/>
              <a:t>‹#›</a:t>
            </a:fld>
            <a:endParaRPr lang="nb-NO">
              <a:solidFill>
                <a:prstClr val="white"/>
              </a:solidFill>
            </a:endParaRPr>
          </a:p>
        </p:txBody>
      </p:sp>
      <p:sp>
        <p:nvSpPr>
          <p:cNvPr id="9" name="Plassholder for innhold 2"/>
          <p:cNvSpPr>
            <a:spLocks noGrp="1"/>
          </p:cNvSpPr>
          <p:nvPr>
            <p:ph idx="13"/>
          </p:nvPr>
        </p:nvSpPr>
        <p:spPr>
          <a:xfrm>
            <a:off x="4977909" y="1990397"/>
            <a:ext cx="3443098" cy="3667660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idx="14"/>
          </p:nvPr>
        </p:nvSpPr>
        <p:spPr>
          <a:xfrm>
            <a:off x="752400" y="1990800"/>
            <a:ext cx="3443098" cy="3667660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673683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1912" y="1990023"/>
            <a:ext cx="3443098" cy="639910"/>
          </a:xfrm>
        </p:spPr>
        <p:txBody>
          <a:bodyPr anchor="b">
            <a:normAutofit/>
          </a:bodyPr>
          <a:lstStyle>
            <a:lvl1pPr marL="0" indent="0">
              <a:buNone/>
              <a:defRPr sz="1500" b="1"/>
            </a:lvl1pPr>
            <a:lvl2pPr marL="457152" indent="0">
              <a:buNone/>
              <a:defRPr sz="2000" b="1"/>
            </a:lvl2pPr>
            <a:lvl3pPr marL="914299" indent="0">
              <a:buNone/>
              <a:defRPr sz="1800" b="1"/>
            </a:lvl3pPr>
            <a:lvl4pPr marL="1371451" indent="0">
              <a:buNone/>
              <a:defRPr sz="1600" b="1"/>
            </a:lvl4pPr>
            <a:lvl5pPr marL="1828600" indent="0">
              <a:buNone/>
              <a:defRPr sz="1600" b="1"/>
            </a:lvl5pPr>
            <a:lvl6pPr marL="2285752" indent="0">
              <a:buNone/>
              <a:defRPr sz="1600" b="1"/>
            </a:lvl6pPr>
            <a:lvl7pPr marL="2742900" indent="0">
              <a:buNone/>
              <a:defRPr sz="1600" b="1"/>
            </a:lvl7pPr>
            <a:lvl8pPr marL="3200051" indent="0">
              <a:buNone/>
              <a:defRPr sz="1600" b="1"/>
            </a:lvl8pPr>
            <a:lvl9pPr marL="3657201" indent="0">
              <a:buNone/>
              <a:defRPr sz="1600" b="1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977302" y="1990023"/>
            <a:ext cx="3443098" cy="639910"/>
          </a:xfrm>
        </p:spPr>
        <p:txBody>
          <a:bodyPr anchor="b">
            <a:normAutofit/>
          </a:bodyPr>
          <a:lstStyle>
            <a:lvl1pPr marL="0" indent="0">
              <a:buNone/>
              <a:defRPr sz="1500" b="1"/>
            </a:lvl1pPr>
            <a:lvl2pPr marL="457152" indent="0">
              <a:buNone/>
              <a:defRPr sz="2000" b="1"/>
            </a:lvl2pPr>
            <a:lvl3pPr marL="914299" indent="0">
              <a:buNone/>
              <a:defRPr sz="1800" b="1"/>
            </a:lvl3pPr>
            <a:lvl4pPr marL="1371451" indent="0">
              <a:buNone/>
              <a:defRPr sz="1600" b="1"/>
            </a:lvl4pPr>
            <a:lvl5pPr marL="1828600" indent="0">
              <a:buNone/>
              <a:defRPr sz="1600" b="1"/>
            </a:lvl5pPr>
            <a:lvl6pPr marL="2285752" indent="0">
              <a:buNone/>
              <a:defRPr sz="1600" b="1"/>
            </a:lvl6pPr>
            <a:lvl7pPr marL="2742900" indent="0">
              <a:buNone/>
              <a:defRPr sz="1600" b="1"/>
            </a:lvl7pPr>
            <a:lvl8pPr marL="3200051" indent="0">
              <a:buNone/>
              <a:defRPr sz="1600" b="1"/>
            </a:lvl8pPr>
            <a:lvl9pPr marL="3657201" indent="0">
              <a:buNone/>
              <a:defRPr sz="1600" b="1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BC1B6-D880-4D6A-9945-81D5458B125C}" type="datetimeFigureOut">
              <a:rPr lang="nb-NO" smtClean="0">
                <a:solidFill>
                  <a:prstClr val="white"/>
                </a:solidFill>
              </a:rPr>
              <a:pPr/>
              <a:t>07.02.2014</a:t>
            </a:fld>
            <a:endParaRPr lang="nb-NO">
              <a:solidFill>
                <a:prstClr val="white"/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white"/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F53CA-A309-4DDD-9D46-9D83EB626DC7}" type="slidenum">
              <a:rPr lang="nb-NO" smtClean="0">
                <a:solidFill>
                  <a:prstClr val="white"/>
                </a:solidFill>
              </a:rPr>
              <a:pPr/>
              <a:t>‹#›</a:t>
            </a:fld>
            <a:endParaRPr lang="nb-NO">
              <a:solidFill>
                <a:prstClr val="white"/>
              </a:solidFill>
            </a:endParaRPr>
          </a:p>
        </p:txBody>
      </p:sp>
      <p:sp>
        <p:nvSpPr>
          <p:cNvPr id="10" name="Plassholder for innhold 2"/>
          <p:cNvSpPr>
            <a:spLocks noGrp="1"/>
          </p:cNvSpPr>
          <p:nvPr>
            <p:ph idx="13"/>
          </p:nvPr>
        </p:nvSpPr>
        <p:spPr>
          <a:xfrm>
            <a:off x="752199" y="2632635"/>
            <a:ext cx="3443098" cy="3025422"/>
          </a:xfrm>
        </p:spPr>
        <p:txBody>
          <a:bodyPr/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11" name="Plassholder for innhold 2"/>
          <p:cNvSpPr>
            <a:spLocks noGrp="1"/>
          </p:cNvSpPr>
          <p:nvPr>
            <p:ph idx="14"/>
          </p:nvPr>
        </p:nvSpPr>
        <p:spPr>
          <a:xfrm>
            <a:off x="4977909" y="2632635"/>
            <a:ext cx="3443098" cy="3025422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111208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12"/>
          <a:stretch/>
        </p:blipFill>
        <p:spPr>
          <a:xfrm>
            <a:off x="4683627" y="286"/>
            <a:ext cx="4460870" cy="685902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83625" y="1079833"/>
            <a:ext cx="4294798" cy="2684044"/>
          </a:xfrm>
        </p:spPr>
        <p:txBody>
          <a:bodyPr lIns="75932" rIns="75932" anchor="ctr">
            <a:noAutofit/>
          </a:bodyPr>
          <a:lstStyle>
            <a:lvl1pPr algn="ctr">
              <a:defRPr sz="390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2" name="Plassholder for bilde 11"/>
          <p:cNvSpPr>
            <a:spLocks noGrp="1"/>
          </p:cNvSpPr>
          <p:nvPr>
            <p:ph type="pic" sz="quarter" idx="10" hasCustomPrompt="1"/>
          </p:nvPr>
        </p:nvSpPr>
        <p:spPr>
          <a:xfrm>
            <a:off x="172155" y="169200"/>
            <a:ext cx="4511471" cy="6516000"/>
          </a:xfrm>
          <a:ln w="6350">
            <a:noFill/>
          </a:ln>
        </p:spPr>
        <p:txBody>
          <a:bodyPr tIns="2784114"/>
          <a:lstStyle>
            <a:lvl1pPr marL="0" indent="0" algn="ctr">
              <a:buNone/>
              <a:defRPr/>
            </a:lvl1pPr>
          </a:lstStyle>
          <a:p>
            <a:r>
              <a:rPr lang="nb-NO" dirty="0" smtClean="0"/>
              <a:t>Sett inn bilde</a:t>
            </a:r>
            <a:endParaRPr lang="nb-NO" dirty="0"/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673" y="5516871"/>
            <a:ext cx="2252778" cy="369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5676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og tittel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318"/>
          <a:stretch/>
        </p:blipFill>
        <p:spPr>
          <a:xfrm>
            <a:off x="1092" y="4000300"/>
            <a:ext cx="9143404" cy="2859004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50798" y="4239678"/>
            <a:ext cx="7443994" cy="1418381"/>
          </a:xfrm>
        </p:spPr>
        <p:txBody>
          <a:bodyPr lIns="75932" rIns="75932" anchor="t">
            <a:noAutofit/>
          </a:bodyPr>
          <a:lstStyle>
            <a:lvl1pPr algn="ctr">
              <a:defRPr sz="390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2" name="Plassholder for bilde 11"/>
          <p:cNvSpPr>
            <a:spLocks noGrp="1"/>
          </p:cNvSpPr>
          <p:nvPr>
            <p:ph type="pic" sz="quarter" idx="10" hasCustomPrompt="1"/>
          </p:nvPr>
        </p:nvSpPr>
        <p:spPr>
          <a:xfrm>
            <a:off x="172157" y="172165"/>
            <a:ext cx="8797621" cy="3828136"/>
          </a:xfrm>
          <a:ln w="6350">
            <a:noFill/>
          </a:ln>
        </p:spPr>
        <p:txBody>
          <a:bodyPr tIns="1265508"/>
          <a:lstStyle>
            <a:lvl1pPr marL="0" indent="0" algn="ctr">
              <a:buNone/>
              <a:defRPr/>
            </a:lvl1pPr>
          </a:lstStyle>
          <a:p>
            <a:r>
              <a:rPr lang="nb-NO" dirty="0" smtClean="0"/>
              <a:t>Sett inn bilde</a:t>
            </a:r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813" y="5919433"/>
            <a:ext cx="2481964" cy="40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3232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BC1B6-D880-4D6A-9945-81D5458B125C}" type="datetimeFigureOut">
              <a:rPr lang="nb-NO" smtClean="0">
                <a:solidFill>
                  <a:prstClr val="white"/>
                </a:solidFill>
              </a:rPr>
              <a:pPr/>
              <a:t>07.02.2014</a:t>
            </a:fld>
            <a:endParaRPr lang="nb-NO">
              <a:solidFill>
                <a:prstClr val="white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white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F53CA-A309-4DDD-9D46-9D83EB626DC7}" type="slidenum">
              <a:rPr lang="nb-NO" smtClean="0">
                <a:solidFill>
                  <a:prstClr val="white"/>
                </a:solidFill>
              </a:rPr>
              <a:pPr/>
              <a:t>‹#›</a:t>
            </a:fld>
            <a:endParaRPr lang="nb-NO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4091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BC1B6-D880-4D6A-9945-81D5458B125C}" type="datetimeFigureOut">
              <a:rPr lang="nb-NO" smtClean="0">
                <a:solidFill>
                  <a:prstClr val="white"/>
                </a:solidFill>
              </a:rPr>
              <a:pPr/>
              <a:t>07.02.2014</a:t>
            </a:fld>
            <a:endParaRPr lang="nb-NO">
              <a:solidFill>
                <a:prstClr val="white"/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>
              <a:solidFill>
                <a:prstClr val="white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F53CA-A309-4DDD-9D46-9D83EB626DC7}" type="slidenum">
              <a:rPr lang="nb-NO" smtClean="0">
                <a:solidFill>
                  <a:prstClr val="white"/>
                </a:solidFill>
              </a:rPr>
              <a:pPr/>
              <a:t>‹#›</a:t>
            </a:fld>
            <a:endParaRPr lang="nb-NO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5599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" y="286"/>
            <a:ext cx="9143404" cy="685902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876118" y="1276020"/>
            <a:ext cx="7342716" cy="3406435"/>
          </a:xfrm>
        </p:spPr>
        <p:txBody>
          <a:bodyPr anchor="ctr">
            <a:noAutofit/>
          </a:bodyPr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pic>
        <p:nvPicPr>
          <p:cNvPr id="6" name="Bild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813" y="5468766"/>
            <a:ext cx="2481964" cy="40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6601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" y="284"/>
            <a:ext cx="9143404" cy="685902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121608" y="1893379"/>
            <a:ext cx="3583038" cy="14703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5121879" y="3520011"/>
            <a:ext cx="3603347" cy="164063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4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9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Klikk for å redigere undertittelstil i malen</a:t>
            </a:r>
            <a:endParaRPr lang="nb-NO" dirty="0"/>
          </a:p>
        </p:txBody>
      </p:sp>
      <p:sp>
        <p:nvSpPr>
          <p:cNvPr id="10" name="TekstSylinder 9"/>
          <p:cNvSpPr txBox="1"/>
          <p:nvPr userDrawn="1"/>
        </p:nvSpPr>
        <p:spPr>
          <a:xfrm>
            <a:off x="759507" y="1701394"/>
            <a:ext cx="3455756" cy="3455956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nb-NO" sz="11400" b="1" dirty="0" smtClean="0">
                <a:solidFill>
                  <a:srgbClr val="D90000"/>
                </a:solidFill>
              </a:rPr>
              <a:t>SPV</a:t>
            </a:r>
            <a:endParaRPr lang="nb-NO" sz="11400" b="1" dirty="0">
              <a:solidFill>
                <a:srgbClr val="D90000"/>
              </a:solidFill>
            </a:endParaRP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68" y="6256167"/>
            <a:ext cx="1357839" cy="22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1304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BC1B6-D880-4D6A-9945-81D5458B125C}" type="datetimeFigureOut">
              <a:rPr lang="nb-NO" smtClean="0">
                <a:solidFill>
                  <a:prstClr val="white"/>
                </a:solidFill>
              </a:rPr>
              <a:pPr/>
              <a:t>07.02.2014</a:t>
            </a:fld>
            <a:endParaRPr lang="nb-NO">
              <a:solidFill>
                <a:prstClr val="white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white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F53CA-A309-4DDD-9D46-9D83EB626DC7}" type="slidenum">
              <a:rPr lang="nb-NO" smtClean="0">
                <a:solidFill>
                  <a:prstClr val="white"/>
                </a:solidFill>
              </a:rPr>
              <a:pPr/>
              <a:t>‹#›</a:t>
            </a:fld>
            <a:endParaRPr lang="nb-NO">
              <a:solidFill>
                <a:prstClr val="white"/>
              </a:solidFill>
            </a:endParaRPr>
          </a:p>
        </p:txBody>
      </p:sp>
      <p:sp>
        <p:nvSpPr>
          <p:cNvPr id="7" name="Plassholder for innhold 2"/>
          <p:cNvSpPr>
            <a:spLocks noGrp="1"/>
          </p:cNvSpPr>
          <p:nvPr>
            <p:ph idx="14"/>
          </p:nvPr>
        </p:nvSpPr>
        <p:spPr>
          <a:xfrm>
            <a:off x="752400" y="1990800"/>
            <a:ext cx="7653600" cy="3668400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192539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" y="284"/>
            <a:ext cx="9143404" cy="685902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121608" y="1893379"/>
            <a:ext cx="3583038" cy="14703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1"/>
          </p:nvPr>
        </p:nvSpPr>
        <p:spPr>
          <a:xfrm>
            <a:off x="5121608" y="3519252"/>
            <a:ext cx="3602594" cy="1640630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16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68" y="6256167"/>
            <a:ext cx="1357839" cy="22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8644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merert 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" y="284"/>
            <a:ext cx="9143404" cy="685902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531707" y="1753200"/>
            <a:ext cx="3876894" cy="2987567"/>
          </a:xfrm>
        </p:spPr>
        <p:txBody>
          <a:bodyPr anchor="ctr">
            <a:noAutofit/>
          </a:bodyPr>
          <a:lstStyle>
            <a:lvl1pPr>
              <a:lnSpc>
                <a:spcPts val="4600"/>
              </a:lnSpc>
              <a:defRPr sz="390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1" hasCustomPrompt="1"/>
          </p:nvPr>
        </p:nvSpPr>
        <p:spPr>
          <a:xfrm>
            <a:off x="1898972" y="1716886"/>
            <a:ext cx="1593702" cy="2987899"/>
          </a:xfrm>
        </p:spPr>
        <p:txBody>
          <a:bodyPr lIns="90000" anchor="ctr">
            <a:noAutofit/>
          </a:bodyPr>
          <a:lstStyle>
            <a:lvl1pPr marL="0" indent="0">
              <a:buClr>
                <a:schemeClr val="tx1"/>
              </a:buClr>
              <a:buNone/>
              <a:defRPr sz="16300">
                <a:solidFill>
                  <a:schemeClr val="bg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 err="1" smtClean="0"/>
              <a:t>X</a:t>
            </a:r>
            <a:endParaRPr lang="nb-NO" dirty="0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68" y="6256167"/>
            <a:ext cx="1357839" cy="222802"/>
          </a:xfrm>
          <a:prstGeom prst="rect">
            <a:avLst/>
          </a:prstGeom>
        </p:spPr>
      </p:pic>
      <p:sp>
        <p:nvSpPr>
          <p:cNvPr id="3" name="TekstSylinder 2"/>
          <p:cNvSpPr txBox="1"/>
          <p:nvPr userDrawn="1"/>
        </p:nvSpPr>
        <p:spPr>
          <a:xfrm>
            <a:off x="424905" y="1928252"/>
            <a:ext cx="1800200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300" dirty="0" smtClean="0">
                <a:solidFill>
                  <a:prstClr val="white"/>
                </a:solidFill>
              </a:rPr>
              <a:t>#</a:t>
            </a:r>
            <a:endParaRPr lang="nb-NO" sz="163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7618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- 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" y="284"/>
            <a:ext cx="9143404" cy="685902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39254" y="1716585"/>
            <a:ext cx="3876894" cy="2987567"/>
          </a:xfrm>
        </p:spPr>
        <p:txBody>
          <a:bodyPr anchor="ctr">
            <a:noAutofit/>
          </a:bodyPr>
          <a:lstStyle>
            <a:lvl1pPr>
              <a:defRPr sz="390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6" name="Plassholder for tekst 4"/>
          <p:cNvSpPr>
            <a:spLocks noGrp="1"/>
          </p:cNvSpPr>
          <p:nvPr>
            <p:ph type="body" sz="quarter" idx="11"/>
          </p:nvPr>
        </p:nvSpPr>
        <p:spPr>
          <a:xfrm>
            <a:off x="5556319" y="1716585"/>
            <a:ext cx="2966350" cy="2987567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68" y="6256167"/>
            <a:ext cx="1357839" cy="22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6524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BC1B6-D880-4D6A-9945-81D5458B125C}" type="datetimeFigureOut">
              <a:rPr lang="nb-NO" smtClean="0">
                <a:solidFill>
                  <a:prstClr val="white"/>
                </a:solidFill>
              </a:rPr>
              <a:pPr/>
              <a:t>07.02.2014</a:t>
            </a:fld>
            <a:endParaRPr lang="nb-NO">
              <a:solidFill>
                <a:prstClr val="white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white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F53CA-A309-4DDD-9D46-9D83EB626DC7}" type="slidenum">
              <a:rPr lang="nb-NO" smtClean="0">
                <a:solidFill>
                  <a:prstClr val="white"/>
                </a:solidFill>
              </a:rPr>
              <a:pPr/>
              <a:t>‹#›</a:t>
            </a:fld>
            <a:endParaRPr lang="nb-NO">
              <a:solidFill>
                <a:prstClr val="white"/>
              </a:solidFill>
            </a:endParaRPr>
          </a:p>
        </p:txBody>
      </p:sp>
      <p:sp>
        <p:nvSpPr>
          <p:cNvPr id="9" name="Plassholder for innhold 2"/>
          <p:cNvSpPr>
            <a:spLocks noGrp="1"/>
          </p:cNvSpPr>
          <p:nvPr>
            <p:ph idx="13"/>
          </p:nvPr>
        </p:nvSpPr>
        <p:spPr>
          <a:xfrm>
            <a:off x="4977909" y="1990397"/>
            <a:ext cx="3443098" cy="3667660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idx="14"/>
          </p:nvPr>
        </p:nvSpPr>
        <p:spPr>
          <a:xfrm>
            <a:off x="752400" y="1990800"/>
            <a:ext cx="3443098" cy="3667660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528162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1912" y="1990023"/>
            <a:ext cx="3443098" cy="639910"/>
          </a:xfrm>
        </p:spPr>
        <p:txBody>
          <a:bodyPr anchor="b">
            <a:normAutofit/>
          </a:bodyPr>
          <a:lstStyle>
            <a:lvl1pPr marL="0" indent="0">
              <a:buNone/>
              <a:defRPr sz="1500" b="1"/>
            </a:lvl1pPr>
            <a:lvl2pPr marL="457242" indent="0">
              <a:buNone/>
              <a:defRPr sz="2000" b="1"/>
            </a:lvl2pPr>
            <a:lvl3pPr marL="914483" indent="0">
              <a:buNone/>
              <a:defRPr sz="1800" b="1"/>
            </a:lvl3pPr>
            <a:lvl4pPr marL="1371725" indent="0">
              <a:buNone/>
              <a:defRPr sz="1600" b="1"/>
            </a:lvl4pPr>
            <a:lvl5pPr marL="1828966" indent="0">
              <a:buNone/>
              <a:defRPr sz="1600" b="1"/>
            </a:lvl5pPr>
            <a:lvl6pPr marL="2286208" indent="0">
              <a:buNone/>
              <a:defRPr sz="1600" b="1"/>
            </a:lvl6pPr>
            <a:lvl7pPr marL="2743450" indent="0">
              <a:buNone/>
              <a:defRPr sz="1600" b="1"/>
            </a:lvl7pPr>
            <a:lvl8pPr marL="3200691" indent="0">
              <a:buNone/>
              <a:defRPr sz="1600" b="1"/>
            </a:lvl8pPr>
            <a:lvl9pPr marL="3657933" indent="0">
              <a:buNone/>
              <a:defRPr sz="1600" b="1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977302" y="1990023"/>
            <a:ext cx="3443098" cy="639910"/>
          </a:xfrm>
        </p:spPr>
        <p:txBody>
          <a:bodyPr anchor="b">
            <a:normAutofit/>
          </a:bodyPr>
          <a:lstStyle>
            <a:lvl1pPr marL="0" indent="0">
              <a:buNone/>
              <a:defRPr sz="1500" b="1"/>
            </a:lvl1pPr>
            <a:lvl2pPr marL="457242" indent="0">
              <a:buNone/>
              <a:defRPr sz="2000" b="1"/>
            </a:lvl2pPr>
            <a:lvl3pPr marL="914483" indent="0">
              <a:buNone/>
              <a:defRPr sz="1800" b="1"/>
            </a:lvl3pPr>
            <a:lvl4pPr marL="1371725" indent="0">
              <a:buNone/>
              <a:defRPr sz="1600" b="1"/>
            </a:lvl4pPr>
            <a:lvl5pPr marL="1828966" indent="0">
              <a:buNone/>
              <a:defRPr sz="1600" b="1"/>
            </a:lvl5pPr>
            <a:lvl6pPr marL="2286208" indent="0">
              <a:buNone/>
              <a:defRPr sz="1600" b="1"/>
            </a:lvl6pPr>
            <a:lvl7pPr marL="2743450" indent="0">
              <a:buNone/>
              <a:defRPr sz="1600" b="1"/>
            </a:lvl7pPr>
            <a:lvl8pPr marL="3200691" indent="0">
              <a:buNone/>
              <a:defRPr sz="1600" b="1"/>
            </a:lvl8pPr>
            <a:lvl9pPr marL="3657933" indent="0">
              <a:buNone/>
              <a:defRPr sz="1600" b="1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BC1B6-D880-4D6A-9945-81D5458B125C}" type="datetimeFigureOut">
              <a:rPr lang="nb-NO" smtClean="0">
                <a:solidFill>
                  <a:prstClr val="white"/>
                </a:solidFill>
              </a:rPr>
              <a:pPr/>
              <a:t>07.02.2014</a:t>
            </a:fld>
            <a:endParaRPr lang="nb-NO">
              <a:solidFill>
                <a:prstClr val="white"/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white"/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F53CA-A309-4DDD-9D46-9D83EB626DC7}" type="slidenum">
              <a:rPr lang="nb-NO" smtClean="0">
                <a:solidFill>
                  <a:prstClr val="white"/>
                </a:solidFill>
              </a:rPr>
              <a:pPr/>
              <a:t>‹#›</a:t>
            </a:fld>
            <a:endParaRPr lang="nb-NO">
              <a:solidFill>
                <a:prstClr val="white"/>
              </a:solidFill>
            </a:endParaRPr>
          </a:p>
        </p:txBody>
      </p:sp>
      <p:sp>
        <p:nvSpPr>
          <p:cNvPr id="10" name="Plassholder for innhold 2"/>
          <p:cNvSpPr>
            <a:spLocks noGrp="1"/>
          </p:cNvSpPr>
          <p:nvPr>
            <p:ph idx="13"/>
          </p:nvPr>
        </p:nvSpPr>
        <p:spPr>
          <a:xfrm>
            <a:off x="752199" y="2632635"/>
            <a:ext cx="3443098" cy="3025422"/>
          </a:xfrm>
        </p:spPr>
        <p:txBody>
          <a:bodyPr/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11" name="Plassholder for innhold 2"/>
          <p:cNvSpPr>
            <a:spLocks noGrp="1"/>
          </p:cNvSpPr>
          <p:nvPr>
            <p:ph idx="14"/>
          </p:nvPr>
        </p:nvSpPr>
        <p:spPr>
          <a:xfrm>
            <a:off x="4977909" y="2632635"/>
            <a:ext cx="3443098" cy="3025422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745361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12"/>
          <a:stretch/>
        </p:blipFill>
        <p:spPr>
          <a:xfrm>
            <a:off x="4683625" y="284"/>
            <a:ext cx="4460870" cy="685902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83625" y="1079831"/>
            <a:ext cx="4294798" cy="2684044"/>
          </a:xfrm>
        </p:spPr>
        <p:txBody>
          <a:bodyPr lIns="75946" rIns="75946" anchor="ctr">
            <a:noAutofit/>
          </a:bodyPr>
          <a:lstStyle>
            <a:lvl1pPr algn="ctr">
              <a:defRPr sz="390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2" name="Plassholder for bilde 11"/>
          <p:cNvSpPr>
            <a:spLocks noGrp="1"/>
          </p:cNvSpPr>
          <p:nvPr>
            <p:ph type="pic" sz="quarter" idx="10" hasCustomPrompt="1"/>
          </p:nvPr>
        </p:nvSpPr>
        <p:spPr>
          <a:xfrm>
            <a:off x="172155" y="169200"/>
            <a:ext cx="4511471" cy="6516000"/>
          </a:xfrm>
          <a:ln w="6350">
            <a:noFill/>
          </a:ln>
        </p:spPr>
        <p:txBody>
          <a:bodyPr tIns="2784672"/>
          <a:lstStyle>
            <a:lvl1pPr marL="0" indent="0" algn="ctr">
              <a:buNone/>
              <a:defRPr/>
            </a:lvl1pPr>
          </a:lstStyle>
          <a:p>
            <a:r>
              <a:rPr lang="nb-NO" dirty="0" smtClean="0"/>
              <a:t>Sett inn bilde</a:t>
            </a:r>
            <a:endParaRPr lang="nb-NO" dirty="0"/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671" y="5516871"/>
            <a:ext cx="2252778" cy="369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4965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og tittel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318"/>
          <a:stretch/>
        </p:blipFill>
        <p:spPr>
          <a:xfrm>
            <a:off x="1092" y="4000300"/>
            <a:ext cx="9143404" cy="2859004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50797" y="4239676"/>
            <a:ext cx="7443994" cy="1418381"/>
          </a:xfrm>
        </p:spPr>
        <p:txBody>
          <a:bodyPr lIns="75946" rIns="75946" anchor="t">
            <a:noAutofit/>
          </a:bodyPr>
          <a:lstStyle>
            <a:lvl1pPr algn="ctr">
              <a:defRPr sz="390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2" name="Plassholder for bilde 11"/>
          <p:cNvSpPr>
            <a:spLocks noGrp="1"/>
          </p:cNvSpPr>
          <p:nvPr>
            <p:ph type="pic" sz="quarter" idx="10" hasCustomPrompt="1"/>
          </p:nvPr>
        </p:nvSpPr>
        <p:spPr>
          <a:xfrm>
            <a:off x="172155" y="172165"/>
            <a:ext cx="8797621" cy="3828136"/>
          </a:xfrm>
          <a:ln w="6350">
            <a:noFill/>
          </a:ln>
        </p:spPr>
        <p:txBody>
          <a:bodyPr tIns="1265760"/>
          <a:lstStyle>
            <a:lvl1pPr marL="0" indent="0" algn="ctr">
              <a:buNone/>
              <a:defRPr/>
            </a:lvl1pPr>
          </a:lstStyle>
          <a:p>
            <a:r>
              <a:rPr lang="nb-NO" dirty="0" smtClean="0"/>
              <a:t>Sett inn bilde</a:t>
            </a:r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812" y="5919433"/>
            <a:ext cx="2481964" cy="40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9872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BC1B6-D880-4D6A-9945-81D5458B125C}" type="datetimeFigureOut">
              <a:rPr lang="nb-NO" smtClean="0">
                <a:solidFill>
                  <a:prstClr val="white"/>
                </a:solidFill>
              </a:rPr>
              <a:pPr/>
              <a:t>07.02.2014</a:t>
            </a:fld>
            <a:endParaRPr lang="nb-NO">
              <a:solidFill>
                <a:prstClr val="white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white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F53CA-A309-4DDD-9D46-9D83EB626DC7}" type="slidenum">
              <a:rPr lang="nb-NO" smtClean="0">
                <a:solidFill>
                  <a:prstClr val="white"/>
                </a:solidFill>
              </a:rPr>
              <a:pPr/>
              <a:t>‹#›</a:t>
            </a:fld>
            <a:endParaRPr lang="nb-NO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7795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BC1B6-D880-4D6A-9945-81D5458B125C}" type="datetimeFigureOut">
              <a:rPr lang="nb-NO" smtClean="0">
                <a:solidFill>
                  <a:prstClr val="white"/>
                </a:solidFill>
              </a:rPr>
              <a:pPr/>
              <a:t>07.02.2014</a:t>
            </a:fld>
            <a:endParaRPr lang="nb-NO">
              <a:solidFill>
                <a:prstClr val="white"/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>
              <a:solidFill>
                <a:prstClr val="white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F53CA-A309-4DDD-9D46-9D83EB626DC7}" type="slidenum">
              <a:rPr lang="nb-NO" smtClean="0">
                <a:solidFill>
                  <a:prstClr val="white"/>
                </a:solidFill>
              </a:rPr>
              <a:pPr/>
              <a:t>‹#›</a:t>
            </a:fld>
            <a:endParaRPr lang="nb-NO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878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" y="284"/>
            <a:ext cx="9143404" cy="685902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876116" y="1276020"/>
            <a:ext cx="7342716" cy="3406435"/>
          </a:xfrm>
        </p:spPr>
        <p:txBody>
          <a:bodyPr anchor="ctr">
            <a:noAutofit/>
          </a:bodyPr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pic>
        <p:nvPicPr>
          <p:cNvPr id="6" name="Bild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812" y="5468766"/>
            <a:ext cx="2481964" cy="40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732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Tekst" hidden="1"/>
          <p:cNvSpPr txBox="1"/>
          <p:nvPr userDrawn="1"/>
        </p:nvSpPr>
        <p:spPr>
          <a:xfrm>
            <a:off x="759507" y="1701394"/>
            <a:ext cx="3455756" cy="3455956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nb-NO" sz="11400" b="1" dirty="0" smtClean="0">
                <a:solidFill>
                  <a:srgbClr val="D90000"/>
                </a:solidFill>
              </a:rPr>
              <a:t>SPV</a:t>
            </a:r>
            <a:endParaRPr lang="nb-NO" sz="11400" b="1" dirty="0">
              <a:solidFill>
                <a:srgbClr val="D90000"/>
              </a:solidFill>
            </a:endParaRPr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254"/>
          <a:stretch/>
        </p:blipFill>
        <p:spPr>
          <a:xfrm>
            <a:off x="1092" y="6053620"/>
            <a:ext cx="9143404" cy="805684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836"/>
          <a:stretch/>
        </p:blipFill>
        <p:spPr>
          <a:xfrm>
            <a:off x="1092" y="284"/>
            <a:ext cx="9143404" cy="354174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65921" y="745749"/>
            <a:ext cx="7653298" cy="8785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2199" y="1990397"/>
            <a:ext cx="7653482" cy="366766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751912" y="6316408"/>
            <a:ext cx="630598" cy="211797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143BC1B6-D880-4D6A-9945-81D5458B125C}" type="datetimeFigureOut">
              <a:rPr lang="nb-NO" smtClean="0"/>
              <a:pPr/>
              <a:t>07.02.2014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483790" y="6316408"/>
            <a:ext cx="5063941" cy="211797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4339" y="6316408"/>
            <a:ext cx="398508" cy="211797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742F53CA-A309-4DDD-9D46-9D83EB626DC7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68" y="6256167"/>
            <a:ext cx="1357839" cy="222802"/>
          </a:xfrm>
          <a:prstGeom prst="rect">
            <a:avLst/>
          </a:prstGeom>
        </p:spPr>
      </p:pic>
      <p:sp>
        <p:nvSpPr>
          <p:cNvPr id="10" name="tittelRamme" hidden="1"/>
          <p:cNvSpPr txBox="1"/>
          <p:nvPr userDrawn="1"/>
        </p:nvSpPr>
        <p:spPr>
          <a:xfrm>
            <a:off x="759507" y="1702585"/>
            <a:ext cx="3455756" cy="3455956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none" lIns="0" tIns="0" rIns="0" bIns="0" rtlCol="0" anchor="t" anchorCtr="0">
            <a:noAutofit/>
          </a:bodyPr>
          <a:lstStyle/>
          <a:p>
            <a:pPr algn="ctr"/>
            <a:endParaRPr lang="nb-NO" sz="1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838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5" r:id="rId5"/>
    <p:sldLayoutId id="2147483652" r:id="rId6"/>
    <p:sldLayoutId id="2147483653" r:id="rId7"/>
    <p:sldLayoutId id="2147483662" r:id="rId8"/>
    <p:sldLayoutId id="2147483663" r:id="rId9"/>
    <p:sldLayoutId id="2147483654" r:id="rId10"/>
    <p:sldLayoutId id="2147483655" r:id="rId11"/>
    <p:sldLayoutId id="2147483664" r:id="rId12"/>
  </p:sldLayoutIdLst>
  <p:txStyles>
    <p:titleStyle>
      <a:lvl1pPr algn="l" defTabSz="914483" rtl="0" eaLnBrk="1" latinLnBrk="0" hangingPunct="1">
        <a:spcBef>
          <a:spcPct val="0"/>
        </a:spcBef>
        <a:buNone/>
        <a:defRPr sz="2700" b="1" kern="1200" cap="all" baseline="0">
          <a:solidFill>
            <a:srgbClr val="C20012"/>
          </a:solidFill>
          <a:latin typeface="+mj-lt"/>
          <a:ea typeface="+mj-ea"/>
          <a:cs typeface="+mj-cs"/>
        </a:defRPr>
      </a:lvl1pPr>
    </p:titleStyle>
    <p:bodyStyle>
      <a:lvl1pPr marL="139234" indent="-139234" algn="l" defTabSz="914483" rtl="0" eaLnBrk="1" latinLnBrk="0" hangingPunct="1">
        <a:spcBef>
          <a:spcPts val="703"/>
        </a:spcBef>
        <a:buClr>
          <a:srgbClr val="C2001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42714" indent="-155170" algn="l" defTabSz="914483" rtl="0" eaLnBrk="1" latinLnBrk="0" hangingPunct="1">
        <a:spcBef>
          <a:spcPts val="0"/>
        </a:spcBef>
        <a:buClr>
          <a:srgbClr val="C2001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24675" indent="-144007" algn="l" defTabSz="914483" rtl="0" eaLnBrk="1" latinLnBrk="0" hangingPunct="1">
        <a:spcBef>
          <a:spcPts val="0"/>
        </a:spcBef>
        <a:buClr>
          <a:srgbClr val="C2001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7801" indent="-149588" algn="l" defTabSz="914483" rtl="0" eaLnBrk="1" latinLnBrk="0" hangingPunct="1">
        <a:spcBef>
          <a:spcPts val="0"/>
        </a:spcBef>
        <a:buClr>
          <a:srgbClr val="C2001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922089" indent="-166334" algn="l" defTabSz="914483" rtl="0" eaLnBrk="1" latinLnBrk="0" hangingPunct="1">
        <a:spcBef>
          <a:spcPts val="0"/>
        </a:spcBef>
        <a:buClr>
          <a:srgbClr val="C2001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29" indent="-228621" algn="l" defTabSz="91448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71" indent="-228621" algn="l" defTabSz="91448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12" indent="-228621" algn="l" defTabSz="91448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54" indent="-228621" algn="l" defTabSz="91448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83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2" algn="l" defTabSz="914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83" algn="l" defTabSz="914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25" algn="l" defTabSz="914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66" algn="l" defTabSz="914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08" algn="l" defTabSz="914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50" algn="l" defTabSz="914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91" algn="l" defTabSz="914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33" algn="l" defTabSz="914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Tekst" hidden="1"/>
          <p:cNvSpPr txBox="1"/>
          <p:nvPr/>
        </p:nvSpPr>
        <p:spPr>
          <a:xfrm>
            <a:off x="759507" y="1701394"/>
            <a:ext cx="3455756" cy="3455956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 defTabSz="914299"/>
            <a:r>
              <a:rPr lang="nb-NO" sz="11400" b="1" dirty="0" smtClean="0">
                <a:solidFill>
                  <a:srgbClr val="D90000"/>
                </a:solidFill>
              </a:rPr>
              <a:t>SPV</a:t>
            </a:r>
            <a:endParaRPr lang="nb-NO" sz="11400" b="1" dirty="0">
              <a:solidFill>
                <a:srgbClr val="D90000"/>
              </a:solidFill>
            </a:endParaRPr>
          </a:p>
        </p:txBody>
      </p:sp>
      <p:pic>
        <p:nvPicPr>
          <p:cNvPr id="12" name="Bilde 11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254"/>
          <a:stretch/>
        </p:blipFill>
        <p:spPr>
          <a:xfrm>
            <a:off x="1092" y="6053622"/>
            <a:ext cx="9143404" cy="805684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836"/>
          <a:stretch/>
        </p:blipFill>
        <p:spPr>
          <a:xfrm>
            <a:off x="1092" y="284"/>
            <a:ext cx="9143404" cy="354174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65921" y="745749"/>
            <a:ext cx="7653298" cy="8785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2199" y="1990397"/>
            <a:ext cx="7653482" cy="366766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751912" y="6316408"/>
            <a:ext cx="630598" cy="211797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pPr defTabSz="914299"/>
            <a:fld id="{143BC1B6-D880-4D6A-9945-81D5458B125C}" type="datetimeFigureOut">
              <a:rPr lang="nb-NO" smtClean="0">
                <a:solidFill>
                  <a:prstClr val="white"/>
                </a:solidFill>
              </a:rPr>
              <a:pPr defTabSz="914299"/>
              <a:t>07.02.2014</a:t>
            </a:fld>
            <a:endParaRPr lang="nb-NO" dirty="0">
              <a:solidFill>
                <a:prstClr val="white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483792" y="6316408"/>
            <a:ext cx="5063941" cy="211797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pPr defTabSz="914299"/>
            <a:endParaRPr lang="nb-NO" dirty="0">
              <a:solidFill>
                <a:prstClr val="white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4341" y="6316408"/>
            <a:ext cx="398508" cy="211797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pPr defTabSz="914299"/>
            <a:fld id="{742F53CA-A309-4DDD-9D46-9D83EB626DC7}" type="slidenum">
              <a:rPr lang="nb-NO" smtClean="0">
                <a:solidFill>
                  <a:prstClr val="white"/>
                </a:solidFill>
              </a:rPr>
              <a:pPr defTabSz="914299"/>
              <a:t>‹#›</a:t>
            </a:fld>
            <a:endParaRPr lang="nb-NO" dirty="0">
              <a:solidFill>
                <a:prstClr val="white"/>
              </a:solidFill>
            </a:endParaRPr>
          </a:p>
        </p:txBody>
      </p:sp>
      <p:pic>
        <p:nvPicPr>
          <p:cNvPr id="13" name="Bilde 1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70" y="6256167"/>
            <a:ext cx="1357839" cy="222802"/>
          </a:xfrm>
          <a:prstGeom prst="rect">
            <a:avLst/>
          </a:prstGeom>
        </p:spPr>
      </p:pic>
      <p:sp>
        <p:nvSpPr>
          <p:cNvPr id="10" name="tittelRamme" hidden="1"/>
          <p:cNvSpPr txBox="1"/>
          <p:nvPr/>
        </p:nvSpPr>
        <p:spPr>
          <a:xfrm>
            <a:off x="759507" y="1702585"/>
            <a:ext cx="3455756" cy="3455956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none" lIns="0" tIns="0" rIns="0" bIns="0" rtlCol="0" anchor="t" anchorCtr="0">
            <a:noAutofit/>
          </a:bodyPr>
          <a:lstStyle/>
          <a:p>
            <a:pPr algn="ctr" defTabSz="914299"/>
            <a:endParaRPr lang="nb-NO" sz="1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721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p:txStyles>
    <p:titleStyle>
      <a:lvl1pPr algn="l" defTabSz="914299" rtl="0" eaLnBrk="1" latinLnBrk="0" hangingPunct="1">
        <a:spcBef>
          <a:spcPct val="0"/>
        </a:spcBef>
        <a:buNone/>
        <a:defRPr sz="2700" b="1" kern="1200" cap="all" baseline="0">
          <a:solidFill>
            <a:srgbClr val="C20012"/>
          </a:solidFill>
          <a:latin typeface="+mj-lt"/>
          <a:ea typeface="+mj-ea"/>
          <a:cs typeface="+mj-cs"/>
        </a:defRPr>
      </a:lvl1pPr>
    </p:titleStyle>
    <p:bodyStyle>
      <a:lvl1pPr marL="139206" indent="-139206" algn="l" defTabSz="914299" rtl="0" eaLnBrk="1" latinLnBrk="0" hangingPunct="1">
        <a:spcBef>
          <a:spcPts val="703"/>
        </a:spcBef>
        <a:buClr>
          <a:srgbClr val="C2001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42644" indent="-155140" algn="l" defTabSz="914299" rtl="0" eaLnBrk="1" latinLnBrk="0" hangingPunct="1">
        <a:spcBef>
          <a:spcPts val="0"/>
        </a:spcBef>
        <a:buClr>
          <a:srgbClr val="C2001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24569" indent="-143977" algn="l" defTabSz="914299" rtl="0" eaLnBrk="1" latinLnBrk="0" hangingPunct="1">
        <a:spcBef>
          <a:spcPts val="0"/>
        </a:spcBef>
        <a:buClr>
          <a:srgbClr val="C2001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7657" indent="-149558" algn="l" defTabSz="914299" rtl="0" eaLnBrk="1" latinLnBrk="0" hangingPunct="1">
        <a:spcBef>
          <a:spcPts val="0"/>
        </a:spcBef>
        <a:buClr>
          <a:srgbClr val="C2001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921905" indent="-166302" algn="l" defTabSz="914299" rtl="0" eaLnBrk="1" latinLnBrk="0" hangingPunct="1">
        <a:spcBef>
          <a:spcPts val="0"/>
        </a:spcBef>
        <a:buClr>
          <a:srgbClr val="C2001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25" indent="-228575" algn="l" defTabSz="91429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77" indent="-228575" algn="l" defTabSz="91429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26" indent="-228575" algn="l" defTabSz="91429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78" indent="-228575" algn="l" defTabSz="91429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29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2" algn="l" defTabSz="9142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9" algn="l" defTabSz="9142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1" algn="l" defTabSz="9142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00" algn="l" defTabSz="9142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52" algn="l" defTabSz="9142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00" algn="l" defTabSz="9142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51" algn="l" defTabSz="9142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01" algn="l" defTabSz="9142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Tekst" hidden="1"/>
          <p:cNvSpPr txBox="1"/>
          <p:nvPr/>
        </p:nvSpPr>
        <p:spPr>
          <a:xfrm>
            <a:off x="759507" y="1701394"/>
            <a:ext cx="3455756" cy="3455956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nb-NO" sz="11400" b="1" dirty="0" smtClean="0">
                <a:solidFill>
                  <a:srgbClr val="D90000"/>
                </a:solidFill>
              </a:rPr>
              <a:t>SPV</a:t>
            </a:r>
            <a:endParaRPr lang="nb-NO" sz="11400" b="1" dirty="0">
              <a:solidFill>
                <a:srgbClr val="D90000"/>
              </a:solidFill>
            </a:endParaRPr>
          </a:p>
        </p:txBody>
      </p:sp>
      <p:pic>
        <p:nvPicPr>
          <p:cNvPr id="12" name="Bilde 11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254"/>
          <a:stretch/>
        </p:blipFill>
        <p:spPr>
          <a:xfrm>
            <a:off x="1092" y="6053620"/>
            <a:ext cx="9143404" cy="805684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836"/>
          <a:stretch/>
        </p:blipFill>
        <p:spPr>
          <a:xfrm>
            <a:off x="1092" y="284"/>
            <a:ext cx="9143404" cy="354174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65921" y="745749"/>
            <a:ext cx="7653298" cy="8785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2199" y="1990397"/>
            <a:ext cx="7653482" cy="366766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751912" y="6316408"/>
            <a:ext cx="630598" cy="211797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143BC1B6-D880-4D6A-9945-81D5458B125C}" type="datetimeFigureOut">
              <a:rPr lang="nb-NO" smtClean="0">
                <a:solidFill>
                  <a:prstClr val="white"/>
                </a:solidFill>
              </a:rPr>
              <a:pPr/>
              <a:t>07.02.2014</a:t>
            </a:fld>
            <a:endParaRPr lang="nb-NO" dirty="0">
              <a:solidFill>
                <a:prstClr val="white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483790" y="6316408"/>
            <a:ext cx="5063941" cy="211797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lang="nb-NO" dirty="0">
              <a:solidFill>
                <a:prstClr val="white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4339" y="6316408"/>
            <a:ext cx="398508" cy="211797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742F53CA-A309-4DDD-9D46-9D83EB626DC7}" type="slidenum">
              <a:rPr lang="nb-NO" smtClean="0">
                <a:solidFill>
                  <a:prstClr val="white"/>
                </a:solidFill>
              </a:rPr>
              <a:pPr/>
              <a:t>‹#›</a:t>
            </a:fld>
            <a:endParaRPr lang="nb-NO" dirty="0">
              <a:solidFill>
                <a:prstClr val="white"/>
              </a:solidFill>
            </a:endParaRPr>
          </a:p>
        </p:txBody>
      </p:sp>
      <p:pic>
        <p:nvPicPr>
          <p:cNvPr id="13" name="Bilde 1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68" y="6256167"/>
            <a:ext cx="1357839" cy="222802"/>
          </a:xfrm>
          <a:prstGeom prst="rect">
            <a:avLst/>
          </a:prstGeom>
        </p:spPr>
      </p:pic>
      <p:sp>
        <p:nvSpPr>
          <p:cNvPr id="10" name="tittelRamme" hidden="1"/>
          <p:cNvSpPr txBox="1"/>
          <p:nvPr/>
        </p:nvSpPr>
        <p:spPr>
          <a:xfrm>
            <a:off x="759507" y="1702585"/>
            <a:ext cx="3455756" cy="3455956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none" lIns="0" tIns="0" rIns="0" bIns="0" rtlCol="0" anchor="t" anchorCtr="0">
            <a:noAutofit/>
          </a:bodyPr>
          <a:lstStyle/>
          <a:p>
            <a:pPr algn="ctr"/>
            <a:endParaRPr lang="nb-NO" sz="1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7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xStyles>
    <p:titleStyle>
      <a:lvl1pPr algn="l" defTabSz="914483" rtl="0" eaLnBrk="1" latinLnBrk="0" hangingPunct="1">
        <a:spcBef>
          <a:spcPct val="0"/>
        </a:spcBef>
        <a:buNone/>
        <a:defRPr sz="2700" b="1" kern="1200" cap="all" baseline="0">
          <a:solidFill>
            <a:srgbClr val="C20012"/>
          </a:solidFill>
          <a:latin typeface="+mj-lt"/>
          <a:ea typeface="+mj-ea"/>
          <a:cs typeface="+mj-cs"/>
        </a:defRPr>
      </a:lvl1pPr>
    </p:titleStyle>
    <p:bodyStyle>
      <a:lvl1pPr marL="139234" indent="-139234" algn="l" defTabSz="914483" rtl="0" eaLnBrk="1" latinLnBrk="0" hangingPunct="1">
        <a:spcBef>
          <a:spcPts val="703"/>
        </a:spcBef>
        <a:buClr>
          <a:srgbClr val="C2001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42714" indent="-155170" algn="l" defTabSz="914483" rtl="0" eaLnBrk="1" latinLnBrk="0" hangingPunct="1">
        <a:spcBef>
          <a:spcPts val="0"/>
        </a:spcBef>
        <a:buClr>
          <a:srgbClr val="C2001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24675" indent="-144007" algn="l" defTabSz="914483" rtl="0" eaLnBrk="1" latinLnBrk="0" hangingPunct="1">
        <a:spcBef>
          <a:spcPts val="0"/>
        </a:spcBef>
        <a:buClr>
          <a:srgbClr val="C2001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7801" indent="-149588" algn="l" defTabSz="914483" rtl="0" eaLnBrk="1" latinLnBrk="0" hangingPunct="1">
        <a:spcBef>
          <a:spcPts val="0"/>
        </a:spcBef>
        <a:buClr>
          <a:srgbClr val="C2001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922089" indent="-166334" algn="l" defTabSz="914483" rtl="0" eaLnBrk="1" latinLnBrk="0" hangingPunct="1">
        <a:spcBef>
          <a:spcPts val="0"/>
        </a:spcBef>
        <a:buClr>
          <a:srgbClr val="C2001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29" indent="-228621" algn="l" defTabSz="91448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71" indent="-228621" algn="l" defTabSz="91448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12" indent="-228621" algn="l" defTabSz="91448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54" indent="-228621" algn="l" defTabSz="91448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83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2" algn="l" defTabSz="914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83" algn="l" defTabSz="914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25" algn="l" defTabSz="914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66" algn="l" defTabSz="914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08" algn="l" defTabSz="914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50" algn="l" defTabSz="914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91" algn="l" defTabSz="914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33" algn="l" defTabSz="914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1.emf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.xml"/><Relationship Id="rId6" Type="http://schemas.openxmlformats.org/officeDocument/2006/relationships/hyperlink" Target="http://www.verdboligkreditt.no/Default.aspx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2400" dirty="0" smtClean="0"/>
              <a:t>Stord Næringsråd</a:t>
            </a:r>
            <a:endParaRPr lang="nb-NO" sz="2400" dirty="0"/>
          </a:p>
        </p:txBody>
      </p:sp>
      <p:sp>
        <p:nvSpPr>
          <p:cNvPr id="3" name="Undertittel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nb-NO" sz="1400" dirty="0" smtClean="0"/>
              <a:t>Stord, 06.02.2014</a:t>
            </a:r>
          </a:p>
          <a:p>
            <a:endParaRPr lang="nb-NO" sz="1400" dirty="0" smtClean="0"/>
          </a:p>
          <a:p>
            <a:r>
              <a:rPr lang="nb-NO" sz="1200" dirty="0" smtClean="0"/>
              <a:t>Jan Hjellestad</a:t>
            </a:r>
          </a:p>
          <a:p>
            <a:r>
              <a:rPr lang="nb-NO" sz="1100" i="1" dirty="0" smtClean="0"/>
              <a:t>Konserndirektør Bedriftsmarked (konst.)</a:t>
            </a:r>
            <a:endParaRPr lang="nb-NO" sz="1100" i="1" dirty="0"/>
          </a:p>
          <a:p>
            <a:endParaRPr lang="nb-NO" sz="1100" i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110" y="2919636"/>
            <a:ext cx="2373596" cy="108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443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4716810" y="1465830"/>
            <a:ext cx="4294798" cy="2684044"/>
          </a:xfrm>
        </p:spPr>
        <p:txBody>
          <a:bodyPr/>
          <a:lstStyle/>
          <a:p>
            <a:pPr algn="l"/>
            <a:r>
              <a:rPr lang="nb-NO" sz="1800" dirty="0" smtClean="0"/>
              <a:t>-Kort om Banken</a:t>
            </a:r>
            <a:br>
              <a:rPr lang="nb-NO" sz="1800" dirty="0" smtClean="0"/>
            </a:br>
            <a:r>
              <a:rPr lang="nb-NO" sz="1800" dirty="0" smtClean="0"/>
              <a:t>-Kort om banken i regionen</a:t>
            </a:r>
            <a:br>
              <a:rPr lang="nb-NO" sz="1800" dirty="0" smtClean="0"/>
            </a:br>
            <a:r>
              <a:rPr lang="nb-NO" sz="1800" dirty="0" smtClean="0"/>
              <a:t>-Offentliggjøring av 4. </a:t>
            </a:r>
            <a:r>
              <a:rPr lang="nb-NO" sz="1800" dirty="0" err="1" smtClean="0"/>
              <a:t>kv</a:t>
            </a:r>
            <a:r>
              <a:rPr lang="nb-NO" sz="1800" dirty="0" smtClean="0"/>
              <a:t>. tall</a:t>
            </a:r>
            <a:br>
              <a:rPr lang="nb-NO" sz="1800" dirty="0" smtClean="0"/>
            </a:br>
            <a:r>
              <a:rPr lang="nb-NO" sz="1800" dirty="0" smtClean="0"/>
              <a:t/>
            </a:r>
            <a:br>
              <a:rPr lang="nb-NO" sz="1800" dirty="0" smtClean="0"/>
            </a:br>
            <a:r>
              <a:rPr lang="nb-NO" sz="1800" dirty="0" smtClean="0"/>
              <a:t/>
            </a:r>
            <a:br>
              <a:rPr lang="nb-NO" sz="1800" dirty="0" smtClean="0"/>
            </a:br>
            <a:r>
              <a:rPr lang="nb-NO" sz="1800" dirty="0" smtClean="0"/>
              <a:t/>
            </a:r>
            <a:br>
              <a:rPr lang="nb-NO" sz="1800" dirty="0" smtClean="0"/>
            </a:br>
            <a:r>
              <a:rPr lang="nb-NO" sz="1800" dirty="0" smtClean="0"/>
              <a:t/>
            </a:r>
            <a:br>
              <a:rPr lang="nb-NO" sz="1800" dirty="0" smtClean="0"/>
            </a:br>
            <a:r>
              <a:rPr lang="nb-NO" sz="1800" dirty="0" smtClean="0"/>
              <a:t/>
            </a:r>
            <a:br>
              <a:rPr lang="nb-NO" sz="1800" dirty="0" smtClean="0"/>
            </a:br>
            <a:endParaRPr lang="nb-NO" sz="1800" dirty="0"/>
          </a:p>
        </p:txBody>
      </p:sp>
      <p:pic>
        <p:nvPicPr>
          <p:cNvPr id="9" name="Plassholder for bilde 8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17" r="2691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9791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718" y="-407076"/>
            <a:ext cx="5904656" cy="834983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77800" indent="-177800">
              <a:spcAft>
                <a:spcPts val="600"/>
              </a:spcAft>
            </a:pPr>
            <a:r>
              <a:rPr lang="nb-NO" sz="1300" dirty="0">
                <a:solidFill>
                  <a:schemeClr val="bg1"/>
                </a:solidFill>
                <a:ea typeface="ヒラギノ角ゴ ProN W3" charset="-128"/>
                <a:cs typeface="Arial"/>
              </a:rPr>
              <a:t/>
            </a:r>
            <a:br>
              <a:rPr lang="nb-NO" sz="1300" dirty="0">
                <a:solidFill>
                  <a:schemeClr val="bg1"/>
                </a:solidFill>
                <a:ea typeface="ヒラギノ角ゴ ProN W3" charset="-128"/>
                <a:cs typeface="Arial"/>
              </a:rPr>
            </a:br>
            <a:r>
              <a:rPr lang="nb-NO" sz="1300" dirty="0" smtClean="0">
                <a:solidFill>
                  <a:schemeClr val="bg1"/>
                </a:solidFill>
                <a:ea typeface="ヒラギノ角ゴ ProN W3" charset="-128"/>
                <a:cs typeface="Arial"/>
              </a:rPr>
              <a:t/>
            </a:r>
            <a:br>
              <a:rPr lang="nb-NO" sz="1300" dirty="0" smtClean="0">
                <a:solidFill>
                  <a:schemeClr val="bg1"/>
                </a:solidFill>
                <a:ea typeface="ヒラギノ角ゴ ProN W3" charset="-128"/>
                <a:cs typeface="Arial"/>
              </a:rPr>
            </a:br>
            <a:r>
              <a:rPr lang="nb-NO" sz="1300" dirty="0">
                <a:solidFill>
                  <a:schemeClr val="bg1"/>
                </a:solidFill>
                <a:ea typeface="ヒラギノ角ゴ ProN W3" charset="-128"/>
                <a:cs typeface="Arial"/>
              </a:rPr>
              <a:t/>
            </a:r>
            <a:br>
              <a:rPr lang="nb-NO" sz="1300" dirty="0">
                <a:solidFill>
                  <a:schemeClr val="bg1"/>
                </a:solidFill>
                <a:ea typeface="ヒラギノ角ゴ ProN W3" charset="-128"/>
                <a:cs typeface="Arial"/>
              </a:rPr>
            </a:br>
            <a:r>
              <a:rPr lang="nb-NO" sz="1300" dirty="0" smtClean="0">
                <a:solidFill>
                  <a:schemeClr val="bg1"/>
                </a:solidFill>
                <a:ea typeface="ヒラギノ角ゴ ProN W3" charset="-128"/>
                <a:cs typeface="Arial"/>
              </a:rPr>
              <a:t/>
            </a:r>
            <a:br>
              <a:rPr lang="nb-NO" sz="1300" dirty="0" smtClean="0">
                <a:solidFill>
                  <a:schemeClr val="bg1"/>
                </a:solidFill>
                <a:ea typeface="ヒラギノ角ゴ ProN W3" charset="-128"/>
                <a:cs typeface="Arial"/>
              </a:rPr>
            </a:br>
            <a:r>
              <a:rPr lang="nb-NO" sz="1300" dirty="0" smtClean="0">
                <a:solidFill>
                  <a:schemeClr val="bg1"/>
                </a:solidFill>
                <a:ea typeface="ヒラギノ角ゴ ProN W3" charset="-128"/>
                <a:cs typeface="Arial"/>
              </a:rPr>
              <a:t/>
            </a:r>
            <a:br>
              <a:rPr lang="nb-NO" sz="1300" dirty="0" smtClean="0">
                <a:solidFill>
                  <a:schemeClr val="bg1"/>
                </a:solidFill>
                <a:ea typeface="ヒラギノ角ゴ ProN W3" charset="-128"/>
                <a:cs typeface="Arial"/>
              </a:rPr>
            </a:br>
            <a:r>
              <a:rPr lang="nb-NO" sz="1300" dirty="0">
                <a:solidFill>
                  <a:schemeClr val="bg1"/>
                </a:solidFill>
                <a:ea typeface="ヒラギノ角ゴ ProN W3" charset="-128"/>
                <a:cs typeface="Arial"/>
              </a:rPr>
              <a:t/>
            </a:r>
            <a:br>
              <a:rPr lang="nb-NO" sz="1300" dirty="0">
                <a:solidFill>
                  <a:schemeClr val="bg1"/>
                </a:solidFill>
                <a:ea typeface="ヒラギノ角ゴ ProN W3" charset="-128"/>
                <a:cs typeface="Arial"/>
              </a:rPr>
            </a:br>
            <a:r>
              <a:rPr lang="nb-NO" sz="1300" dirty="0" smtClean="0">
                <a:solidFill>
                  <a:schemeClr val="bg1"/>
                </a:solidFill>
                <a:ea typeface="ヒラギノ角ゴ ProN W3" charset="-128"/>
                <a:cs typeface="Arial"/>
              </a:rPr>
              <a:t/>
            </a:r>
            <a:br>
              <a:rPr lang="nb-NO" sz="1300" dirty="0" smtClean="0">
                <a:solidFill>
                  <a:schemeClr val="bg1"/>
                </a:solidFill>
                <a:ea typeface="ヒラギノ角ゴ ProN W3" charset="-128"/>
                <a:cs typeface="Arial"/>
              </a:rPr>
            </a:br>
            <a:r>
              <a:rPr lang="nb-NO" sz="1300" dirty="0">
                <a:solidFill>
                  <a:schemeClr val="bg1"/>
                </a:solidFill>
                <a:ea typeface="ヒラギノ角ゴ ProN W3" charset="-128"/>
                <a:cs typeface="Arial"/>
              </a:rPr>
              <a:t/>
            </a:r>
            <a:br>
              <a:rPr lang="nb-NO" sz="1300" dirty="0">
                <a:solidFill>
                  <a:schemeClr val="bg1"/>
                </a:solidFill>
                <a:ea typeface="ヒラギノ角ゴ ProN W3" charset="-128"/>
                <a:cs typeface="Arial"/>
              </a:rPr>
            </a:br>
            <a:r>
              <a:rPr lang="nb-NO" sz="1300" dirty="0" smtClean="0">
                <a:solidFill>
                  <a:schemeClr val="bg1"/>
                </a:solidFill>
                <a:ea typeface="ヒラギノ角ゴ ProN W3" charset="-128"/>
                <a:cs typeface="Arial"/>
              </a:rPr>
              <a:t/>
            </a:r>
            <a:br>
              <a:rPr lang="nb-NO" sz="1300" dirty="0" smtClean="0">
                <a:solidFill>
                  <a:schemeClr val="bg1"/>
                </a:solidFill>
                <a:ea typeface="ヒラギノ角ゴ ProN W3" charset="-128"/>
                <a:cs typeface="Arial"/>
              </a:rPr>
            </a:br>
            <a:r>
              <a:rPr lang="nb-NO" sz="1300" dirty="0">
                <a:solidFill>
                  <a:schemeClr val="bg1"/>
                </a:solidFill>
                <a:ea typeface="ヒラギノ角ゴ ProN W3" charset="-128"/>
                <a:cs typeface="Arial"/>
              </a:rPr>
              <a:t/>
            </a:r>
            <a:br>
              <a:rPr lang="nb-NO" sz="1300" dirty="0">
                <a:solidFill>
                  <a:schemeClr val="bg1"/>
                </a:solidFill>
                <a:ea typeface="ヒラギノ角ゴ ProN W3" charset="-128"/>
                <a:cs typeface="Arial"/>
              </a:rPr>
            </a:br>
            <a:endParaRPr lang="nb-NO" sz="2400" dirty="0"/>
          </a:p>
        </p:txBody>
      </p:sp>
      <p:sp>
        <p:nvSpPr>
          <p:cNvPr id="4" name="Plassholder for innhold 3"/>
          <p:cNvSpPr txBox="1">
            <a:spLocks/>
          </p:cNvSpPr>
          <p:nvPr/>
        </p:nvSpPr>
        <p:spPr>
          <a:xfrm>
            <a:off x="5187456" y="261442"/>
            <a:ext cx="3575541" cy="4896544"/>
          </a:xfrm>
          <a:prstGeom prst="rect">
            <a:avLst/>
          </a:prstGeom>
        </p:spPr>
        <p:txBody>
          <a:bodyPr/>
          <a:lstStyle>
            <a:lvl1pPr marL="139234" indent="-139234" algn="l" defTabSz="914483" rtl="0" eaLnBrk="1" latinLnBrk="0" hangingPunct="1">
              <a:spcBef>
                <a:spcPts val="703"/>
              </a:spcBef>
              <a:buClr>
                <a:srgbClr val="D90000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714" indent="-155170" algn="l" defTabSz="914483" rtl="0" eaLnBrk="1" latinLnBrk="0" hangingPunct="1">
              <a:spcBef>
                <a:spcPts val="0"/>
              </a:spcBef>
              <a:buClr>
                <a:srgbClr val="D90000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24675" indent="-144007" algn="l" defTabSz="914483" rtl="0" eaLnBrk="1" latinLnBrk="0" hangingPunct="1">
              <a:spcBef>
                <a:spcPts val="0"/>
              </a:spcBef>
              <a:buClr>
                <a:srgbClr val="D90000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7801" indent="-149588" algn="l" defTabSz="914483" rtl="0" eaLnBrk="1" latinLnBrk="0" hangingPunct="1">
              <a:spcBef>
                <a:spcPts val="0"/>
              </a:spcBef>
              <a:buClr>
                <a:srgbClr val="D90000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22089" indent="-166334" algn="l" defTabSz="914483" rtl="0" eaLnBrk="1" latinLnBrk="0" hangingPunct="1">
              <a:spcBef>
                <a:spcPts val="0"/>
              </a:spcBef>
              <a:buClr>
                <a:srgbClr val="D90000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29" indent="-228621" algn="l" defTabSz="9144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71" indent="-228621" algn="l" defTabSz="9144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312" indent="-228621" algn="l" defTabSz="9144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54" indent="-228621" algn="l" defTabSz="9144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7544" lvl="1" indent="0">
              <a:spcAft>
                <a:spcPts val="600"/>
              </a:spcAft>
              <a:buClr>
                <a:srgbClr val="A70F1F"/>
              </a:buClr>
              <a:buFont typeface="Wingdings" pitchFamily="2" charset="2"/>
              <a:buNone/>
            </a:pPr>
            <a:endParaRPr lang="nb-NO" dirty="0" smtClean="0">
              <a:solidFill>
                <a:prstClr val="white"/>
              </a:solidFill>
              <a:ea typeface="ヒラギノ角ゴ ProN W3" charset="-128"/>
              <a:cs typeface="Arial"/>
            </a:endParaRPr>
          </a:p>
          <a:p>
            <a:pPr marL="177800" indent="-177800">
              <a:spcAft>
                <a:spcPts val="600"/>
              </a:spcAft>
              <a:buClr>
                <a:prstClr val="white"/>
              </a:buClr>
              <a:buFont typeface="Wingdings" charset="2"/>
              <a:buChar char="§"/>
            </a:pPr>
            <a:r>
              <a:rPr lang="nb-NO" sz="1800" dirty="0" smtClean="0">
                <a:solidFill>
                  <a:prstClr val="white"/>
                </a:solidFill>
                <a:ea typeface="ヒラギノ角ゴ ProN W3" charset="-128"/>
                <a:cs typeface="Arial"/>
              </a:rPr>
              <a:t>Tredje største norskeide bank og nest </a:t>
            </a:r>
            <a:r>
              <a:rPr lang="nb-NO" sz="1800" dirty="0">
                <a:solidFill>
                  <a:prstClr val="white"/>
                </a:solidFill>
                <a:ea typeface="ヒラギノ角ゴ ProN W3" charset="-128"/>
                <a:cs typeface="Arial"/>
              </a:rPr>
              <a:t>eldste </a:t>
            </a:r>
            <a:r>
              <a:rPr lang="nb-NO" sz="1800" dirty="0" smtClean="0">
                <a:solidFill>
                  <a:prstClr val="white"/>
                </a:solidFill>
                <a:ea typeface="ヒラギノ角ゴ ProN W3" charset="-128"/>
                <a:cs typeface="Arial"/>
              </a:rPr>
              <a:t>sparebank</a:t>
            </a:r>
          </a:p>
          <a:p>
            <a:pPr marL="177800" indent="-177800">
              <a:spcAft>
                <a:spcPts val="600"/>
              </a:spcAft>
              <a:buClr>
                <a:prstClr val="white"/>
              </a:buClr>
              <a:buFont typeface="Wingdings" charset="2"/>
              <a:buChar char="§"/>
            </a:pPr>
            <a:r>
              <a:rPr lang="nb-NO" sz="1800" dirty="0" smtClean="0">
                <a:solidFill>
                  <a:prstClr val="white"/>
                </a:solidFill>
                <a:ea typeface="ヒラギノ角ゴ ProN W3" charset="-128"/>
                <a:cs typeface="Arial"/>
              </a:rPr>
              <a:t>Børsnotert </a:t>
            </a:r>
            <a:r>
              <a:rPr lang="nb-NO" sz="1800" dirty="0">
                <a:solidFill>
                  <a:prstClr val="white"/>
                </a:solidFill>
                <a:ea typeface="ヒラギノ角ゴ ProN W3" charset="-128"/>
                <a:cs typeface="Arial"/>
              </a:rPr>
              <a:t>siden </a:t>
            </a:r>
            <a:r>
              <a:rPr lang="nb-NO" sz="1800" dirty="0" smtClean="0">
                <a:solidFill>
                  <a:prstClr val="white"/>
                </a:solidFill>
                <a:ea typeface="ヒラギノ角ゴ ProN W3" charset="-128"/>
                <a:cs typeface="Arial"/>
              </a:rPr>
              <a:t>1995</a:t>
            </a:r>
          </a:p>
          <a:p>
            <a:pPr marL="177800" indent="-177800">
              <a:spcAft>
                <a:spcPts val="600"/>
              </a:spcAft>
              <a:buClr>
                <a:prstClr val="white"/>
              </a:buClr>
              <a:buFont typeface="Wingdings" charset="2"/>
              <a:buChar char="§"/>
            </a:pPr>
            <a:r>
              <a:rPr lang="nb-NO" sz="1800" dirty="0" smtClean="0">
                <a:solidFill>
                  <a:prstClr val="white"/>
                </a:solidFill>
                <a:ea typeface="ヒラギノ角ゴ ProN W3" charset="-128"/>
                <a:cs typeface="Arial"/>
              </a:rPr>
              <a:t>129 </a:t>
            </a:r>
            <a:r>
              <a:rPr lang="nb-NO" sz="1800" dirty="0">
                <a:solidFill>
                  <a:prstClr val="white"/>
                </a:solidFill>
                <a:ea typeface="ヒラギノ角ゴ ProN W3" charset="-128"/>
                <a:cs typeface="Arial"/>
              </a:rPr>
              <a:t>milliarder </a:t>
            </a:r>
            <a:r>
              <a:rPr lang="nb-NO" sz="1800" dirty="0" smtClean="0">
                <a:solidFill>
                  <a:prstClr val="white"/>
                </a:solidFill>
                <a:ea typeface="ヒラギノ角ゴ ProN W3" charset="-128"/>
                <a:cs typeface="Arial"/>
              </a:rPr>
              <a:t>kroner i forvaltningskapital</a:t>
            </a:r>
          </a:p>
          <a:p>
            <a:pPr marL="177800" indent="-177800">
              <a:spcAft>
                <a:spcPts val="600"/>
              </a:spcAft>
              <a:buClr>
                <a:prstClr val="white"/>
              </a:buClr>
              <a:buFont typeface="Wingdings" charset="2"/>
              <a:buChar char="§"/>
            </a:pPr>
            <a:r>
              <a:rPr lang="nb-NO" sz="1800" dirty="0" smtClean="0">
                <a:solidFill>
                  <a:prstClr val="white"/>
                </a:solidFill>
                <a:ea typeface="ヒラギノ角ゴ ProN W3" charset="-128"/>
                <a:cs typeface="Arial"/>
              </a:rPr>
              <a:t>Over 250.000 privatkunder og 10.000 bedriftskunder</a:t>
            </a:r>
          </a:p>
          <a:p>
            <a:pPr marL="0" indent="0">
              <a:spcAft>
                <a:spcPts val="600"/>
              </a:spcAft>
              <a:buClr>
                <a:prstClr val="white"/>
              </a:buClr>
              <a:buNone/>
              <a:defRPr/>
            </a:pPr>
            <a:endParaRPr lang="nb-NO" sz="1800" dirty="0" smtClean="0">
              <a:solidFill>
                <a:prstClr val="white"/>
              </a:solidFill>
              <a:ea typeface="ヒラギノ角ゴ ProN W3" charset="-128"/>
              <a:cs typeface="Arial"/>
            </a:endParaRPr>
          </a:p>
          <a:p>
            <a:pPr marL="0" indent="0">
              <a:spcAft>
                <a:spcPts val="600"/>
              </a:spcAft>
              <a:buClr>
                <a:prstClr val="white"/>
              </a:buClr>
              <a:buNone/>
              <a:defRPr/>
            </a:pPr>
            <a:r>
              <a:rPr lang="nb-NO" sz="1800" dirty="0" smtClean="0">
                <a:solidFill>
                  <a:prstClr val="white"/>
                </a:solidFill>
                <a:ea typeface="ヒラギノ角ゴ ProN W3" charset="-128"/>
                <a:cs typeface="Arial"/>
              </a:rPr>
              <a:t>Samfunnsbidrag </a:t>
            </a:r>
            <a:r>
              <a:rPr lang="nb-NO" sz="1800" dirty="0">
                <a:solidFill>
                  <a:prstClr val="white"/>
                </a:solidFill>
                <a:ea typeface="ヒラギノ角ゴ ProN W3" charset="-128"/>
                <a:cs typeface="Arial"/>
              </a:rPr>
              <a:t>siste 10 </a:t>
            </a:r>
            <a:r>
              <a:rPr lang="nb-NO" sz="1800" dirty="0" smtClean="0">
                <a:solidFill>
                  <a:prstClr val="white"/>
                </a:solidFill>
                <a:ea typeface="ヒラギノ角ゴ ProN W3" charset="-128"/>
                <a:cs typeface="Arial"/>
              </a:rPr>
              <a:t>år</a:t>
            </a:r>
            <a:endParaRPr lang="nb-NO" sz="1800" dirty="0">
              <a:solidFill>
                <a:prstClr val="white"/>
              </a:solidFill>
              <a:ea typeface="ヒラギノ角ゴ ProN W3" charset="-128"/>
              <a:cs typeface="Arial"/>
            </a:endParaRPr>
          </a:p>
          <a:p>
            <a:pPr marL="177800" indent="-177800">
              <a:spcAft>
                <a:spcPts val="600"/>
              </a:spcAft>
              <a:buClr>
                <a:prstClr val="white"/>
              </a:buClr>
              <a:buFont typeface="Wingdings" charset="2"/>
              <a:buChar char="§"/>
              <a:defRPr/>
            </a:pPr>
            <a:r>
              <a:rPr lang="nb-NO" sz="1800" dirty="0" smtClean="0">
                <a:solidFill>
                  <a:prstClr val="white"/>
                </a:solidFill>
                <a:ea typeface="ヒラギノ角ゴ ProN W3" charset="-128"/>
                <a:cs typeface="Arial"/>
              </a:rPr>
              <a:t>245 </a:t>
            </a:r>
            <a:r>
              <a:rPr lang="nb-NO" sz="1800" dirty="0">
                <a:solidFill>
                  <a:prstClr val="white"/>
                </a:solidFill>
                <a:ea typeface="ヒラギノ角ゴ ProN W3" charset="-128"/>
                <a:cs typeface="Arial"/>
              </a:rPr>
              <a:t>mill. i sponsormidler </a:t>
            </a:r>
          </a:p>
          <a:p>
            <a:pPr marL="177800" indent="-177800">
              <a:spcAft>
                <a:spcPts val="600"/>
              </a:spcAft>
              <a:buClr>
                <a:prstClr val="white"/>
              </a:buClr>
              <a:buFont typeface="Wingdings" charset="2"/>
              <a:buChar char="§"/>
              <a:defRPr/>
            </a:pPr>
            <a:r>
              <a:rPr lang="nb-NO" sz="1800" dirty="0">
                <a:solidFill>
                  <a:prstClr val="white"/>
                </a:solidFill>
                <a:ea typeface="ヒラギノ角ゴ ProN W3" charset="-128"/>
                <a:cs typeface="Arial"/>
              </a:rPr>
              <a:t>575 mill. i allmennyttige midler </a:t>
            </a:r>
          </a:p>
          <a:p>
            <a:pPr marL="0" indent="0">
              <a:spcAft>
                <a:spcPts val="600"/>
              </a:spcAft>
              <a:buClr>
                <a:prstClr val="white"/>
              </a:buClr>
              <a:buNone/>
              <a:defRPr/>
            </a:pPr>
            <a:endParaRPr lang="nb-NO" sz="1800" dirty="0">
              <a:solidFill>
                <a:prstClr val="white"/>
              </a:solidFill>
              <a:ea typeface="ヒラギノ角ゴ ProN W3" charset="-128"/>
              <a:cs typeface="Arial"/>
            </a:endParaRPr>
          </a:p>
          <a:p>
            <a:pPr marL="0" indent="0">
              <a:spcAft>
                <a:spcPts val="600"/>
              </a:spcAft>
              <a:buClr>
                <a:prstClr val="white"/>
              </a:buClr>
              <a:buNone/>
              <a:defRPr/>
            </a:pPr>
            <a:endParaRPr lang="nb-NO" sz="1800" dirty="0">
              <a:solidFill>
                <a:prstClr val="white"/>
              </a:solidFill>
              <a:ea typeface="ヒラギノ角ゴ ProN W3" charset="-128"/>
              <a:cs typeface="Arial"/>
            </a:endParaRPr>
          </a:p>
          <a:p>
            <a:pPr marL="0" indent="0">
              <a:spcAft>
                <a:spcPts val="600"/>
              </a:spcAft>
              <a:buClr>
                <a:prstClr val="white"/>
              </a:buClr>
              <a:buNone/>
            </a:pPr>
            <a:endParaRPr lang="nb-NO" sz="1800" dirty="0" smtClean="0">
              <a:solidFill>
                <a:prstClr val="white"/>
              </a:solidFill>
              <a:ea typeface="ヒラギノ角ゴ ProN W3" charset="-128"/>
              <a:cs typeface="Arial"/>
            </a:endParaRPr>
          </a:p>
          <a:p>
            <a:pPr marL="0" indent="0">
              <a:spcAft>
                <a:spcPts val="600"/>
              </a:spcAft>
              <a:buClr>
                <a:srgbClr val="A70F1F"/>
              </a:buClr>
              <a:buFont typeface="Wingdings" pitchFamily="2" charset="2"/>
              <a:buNone/>
            </a:pPr>
            <a:endParaRPr lang="nb-NO" dirty="0" smtClean="0">
              <a:solidFill>
                <a:prstClr val="white"/>
              </a:solidFill>
              <a:ea typeface="ヒラギノ角ゴ ProN W3" charset="-128"/>
              <a:cs typeface="Arial"/>
            </a:endParaRPr>
          </a:p>
          <a:p>
            <a:pPr marL="177800" indent="-177800">
              <a:spcAft>
                <a:spcPts val="600"/>
              </a:spcAft>
              <a:buClr>
                <a:srgbClr val="A70F1F"/>
              </a:buClr>
              <a:buFont typeface="Wingdings" charset="2"/>
              <a:buChar char="§"/>
            </a:pPr>
            <a:endParaRPr lang="nb-NO" sz="1400" dirty="0">
              <a:solidFill>
                <a:prstClr val="white"/>
              </a:solidFill>
              <a:ea typeface="ヒラギノ角ゴ ProN W3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569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tekst 2"/>
          <p:cNvSpPr txBox="1">
            <a:spLocks/>
          </p:cNvSpPr>
          <p:nvPr/>
        </p:nvSpPr>
        <p:spPr bwMode="auto">
          <a:xfrm>
            <a:off x="4629159" y="1845618"/>
            <a:ext cx="4215545" cy="4287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lIns="91449" tIns="45725" rIns="91449" bIns="45725" anchor="ctr"/>
          <a:lstStyle/>
          <a:p>
            <a:pPr eaLnBrk="0" hangingPunct="0">
              <a:lnSpc>
                <a:spcPct val="110000"/>
              </a:lnSpc>
              <a:spcBef>
                <a:spcPct val="20000"/>
              </a:spcBef>
              <a:buClr>
                <a:srgbClr val="B50E20"/>
              </a:buClr>
              <a:defRPr/>
            </a:pPr>
            <a:r>
              <a:rPr lang="nb-NO" sz="1300" b="1" dirty="0">
                <a:solidFill>
                  <a:srgbClr val="C00000"/>
                </a:solidFill>
              </a:rPr>
              <a:t> </a:t>
            </a:r>
            <a:r>
              <a:rPr lang="nb-NO" sz="1300" b="1" dirty="0" smtClean="0">
                <a:solidFill>
                  <a:srgbClr val="C00000"/>
                </a:solidFill>
              </a:rPr>
              <a:t>     Stabil </a:t>
            </a:r>
            <a:r>
              <a:rPr lang="nb-NO" sz="1300" b="1" dirty="0">
                <a:solidFill>
                  <a:srgbClr val="C00000"/>
                </a:solidFill>
              </a:rPr>
              <a:t>utvikling i markedsandel </a:t>
            </a:r>
            <a:r>
              <a:rPr lang="nb-NO" sz="1300" b="1" dirty="0" smtClean="0">
                <a:solidFill>
                  <a:srgbClr val="C00000"/>
                </a:solidFill>
              </a:rPr>
              <a:t>Bedriftsmarked</a:t>
            </a:r>
            <a:endParaRPr lang="nb-NO" sz="1300" b="1" dirty="0">
              <a:solidFill>
                <a:srgbClr val="C00000"/>
              </a:solidFill>
            </a:endParaRPr>
          </a:p>
        </p:txBody>
      </p:sp>
      <p:sp>
        <p:nvSpPr>
          <p:cNvPr id="11" name="Plassholder for tekst 2"/>
          <p:cNvSpPr txBox="1">
            <a:spLocks/>
          </p:cNvSpPr>
          <p:nvPr/>
        </p:nvSpPr>
        <p:spPr bwMode="auto">
          <a:xfrm>
            <a:off x="342165" y="1845618"/>
            <a:ext cx="4144095" cy="4287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lIns="91449" tIns="45725" rIns="91449" bIns="45725" anchor="ctr"/>
          <a:lstStyle/>
          <a:p>
            <a:pPr eaLnBrk="0" hangingPunct="0">
              <a:lnSpc>
                <a:spcPct val="110000"/>
              </a:lnSpc>
              <a:spcBef>
                <a:spcPct val="20000"/>
              </a:spcBef>
              <a:buClr>
                <a:srgbClr val="B50E20"/>
              </a:buClr>
              <a:defRPr/>
            </a:pPr>
            <a:r>
              <a:rPr lang="nb-NO" sz="1300" b="1" kern="0" dirty="0" smtClean="0">
                <a:solidFill>
                  <a:srgbClr val="CC0000"/>
                </a:solidFill>
              </a:rPr>
              <a:t>  Jevn vekst </a:t>
            </a:r>
            <a:r>
              <a:rPr lang="nb-NO" sz="1300" b="1" kern="0" dirty="0">
                <a:solidFill>
                  <a:srgbClr val="CC0000"/>
                </a:solidFill>
              </a:rPr>
              <a:t>i markedsandel </a:t>
            </a:r>
            <a:r>
              <a:rPr lang="nb-NO" sz="1300" b="1" kern="0" dirty="0" smtClean="0">
                <a:solidFill>
                  <a:srgbClr val="CC0000"/>
                </a:solidFill>
              </a:rPr>
              <a:t>Personkundemarked</a:t>
            </a:r>
            <a:endParaRPr lang="nb-NO" sz="1300" b="1" kern="0" dirty="0">
              <a:solidFill>
                <a:srgbClr val="CC0000"/>
              </a:solidFill>
            </a:endParaRPr>
          </a:p>
        </p:txBody>
      </p:sp>
      <p:sp>
        <p:nvSpPr>
          <p:cNvPr id="1131523" name="Tittel 1"/>
          <p:cNvSpPr>
            <a:spLocks noGrp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r>
              <a:rPr lang="nb-NO" sz="2400" dirty="0" err="1" smtClean="0"/>
              <a:t>SOlid</a:t>
            </a:r>
            <a:r>
              <a:rPr lang="nb-NO" sz="2400" dirty="0" smtClean="0"/>
              <a:t> markedsposisjon på Vestlandet</a:t>
            </a:r>
          </a:p>
        </p:txBody>
      </p:sp>
      <p:sp>
        <p:nvSpPr>
          <p:cNvPr id="1131524" name="Plassholder for lysbildenummer 4"/>
          <p:cNvSpPr txBox="1">
            <a:spLocks noGrp="1"/>
          </p:cNvSpPr>
          <p:nvPr/>
        </p:nvSpPr>
        <p:spPr bwMode="auto">
          <a:xfrm>
            <a:off x="0" y="6526136"/>
            <a:ext cx="533493" cy="333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9" tIns="45725" rIns="91449" bIns="45725"/>
          <a:lstStyle/>
          <a:p>
            <a:pPr algn="r" eaLnBrk="0" hangingPunct="0"/>
            <a:endParaRPr lang="nb-NO" sz="900" dirty="0">
              <a:solidFill>
                <a:schemeClr val="bg1"/>
              </a:solidFill>
            </a:endParaRPr>
          </a:p>
        </p:txBody>
      </p:sp>
      <p:sp>
        <p:nvSpPr>
          <p:cNvPr id="1131525" name="Plassholder for lysbildenummer 9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2784BBC-4783-4F0A-BA01-2A03D4AE0042}" type="slidenum">
              <a:rPr lang="nn-NO" smtClean="0"/>
              <a:pPr/>
              <a:t>4</a:t>
            </a:fld>
            <a:endParaRPr lang="nn-NO" smtClean="0"/>
          </a:p>
        </p:txBody>
      </p:sp>
      <p:sp>
        <p:nvSpPr>
          <p:cNvPr id="2" name="TekstSylinder 1"/>
          <p:cNvSpPr txBox="1"/>
          <p:nvPr/>
        </p:nvSpPr>
        <p:spPr>
          <a:xfrm>
            <a:off x="972394" y="6238106"/>
            <a:ext cx="54726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 smtClean="0">
                <a:solidFill>
                  <a:schemeClr val="bg1"/>
                </a:solidFill>
              </a:rPr>
              <a:t>Tall for 2013 viser </a:t>
            </a:r>
            <a:r>
              <a:rPr lang="nb-NO" sz="1000" dirty="0" err="1" smtClean="0">
                <a:solidFill>
                  <a:schemeClr val="bg1"/>
                </a:solidFill>
              </a:rPr>
              <a:t>t.o.m</a:t>
            </a:r>
            <a:r>
              <a:rPr lang="nb-NO" sz="1000" dirty="0" smtClean="0">
                <a:solidFill>
                  <a:schemeClr val="bg1"/>
                </a:solidFill>
              </a:rPr>
              <a:t> 3. kvartal 2013</a:t>
            </a:r>
            <a:endParaRPr lang="nb-NO" sz="1000" dirty="0">
              <a:solidFill>
                <a:schemeClr val="bg1"/>
              </a:solidFill>
            </a:endParaRPr>
          </a:p>
        </p:txBody>
      </p:sp>
      <p:graphicFrame>
        <p:nvGraphicFramePr>
          <p:cNvPr id="23" name="Diagram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1429181"/>
              </p:ext>
            </p:extLst>
          </p:nvPr>
        </p:nvGraphicFramePr>
        <p:xfrm>
          <a:off x="342165" y="2274342"/>
          <a:ext cx="4144095" cy="3243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4" name="Diagram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7512153"/>
              </p:ext>
            </p:extLst>
          </p:nvPr>
        </p:nvGraphicFramePr>
        <p:xfrm>
          <a:off x="4486260" y="2349674"/>
          <a:ext cx="4358443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580369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12354" y="477466"/>
            <a:ext cx="8127353" cy="878598"/>
          </a:xfrm>
        </p:spPr>
        <p:txBody>
          <a:bodyPr>
            <a:normAutofit/>
          </a:bodyPr>
          <a:lstStyle/>
          <a:p>
            <a:r>
              <a:rPr lang="nb-NO" sz="2400" dirty="0" smtClean="0"/>
              <a:t>Styrket Organisering</a:t>
            </a:r>
            <a:r>
              <a:rPr lang="nb-NO" sz="1800" dirty="0" smtClean="0"/>
              <a:t/>
            </a:r>
            <a:br>
              <a:rPr lang="nb-NO" sz="1800" dirty="0" smtClean="0"/>
            </a:br>
            <a:r>
              <a:rPr lang="nb-NO" sz="1600" dirty="0" smtClean="0"/>
              <a:t>- rustet til å møte fremtidens krav både fra eiere og kunder</a:t>
            </a:r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E891B-B5C8-4FFC-82BB-1337F416DF12}" type="slidenum">
              <a:rPr lang="nn-NO">
                <a:solidFill>
                  <a:srgbClr val="FFFFFF"/>
                </a:solidFill>
              </a:rPr>
              <a:pPr/>
              <a:t>5</a:t>
            </a:fld>
            <a:endParaRPr lang="nn-NO" dirty="0">
              <a:solidFill>
                <a:srgbClr val="FFFFFF"/>
              </a:solidFill>
            </a:endParaRPr>
          </a:p>
        </p:txBody>
      </p:sp>
      <p:cxnSp>
        <p:nvCxnSpPr>
          <p:cNvPr id="77" name="_s1028100"/>
          <p:cNvCxnSpPr>
            <a:cxnSpLocks noChangeShapeType="1"/>
            <a:endCxn id="85" idx="2"/>
          </p:cNvCxnSpPr>
          <p:nvPr/>
        </p:nvCxnSpPr>
        <p:spPr bwMode="auto">
          <a:xfrm rot="5400000" flipH="1" flipV="1">
            <a:off x="3847323" y="2950626"/>
            <a:ext cx="1355937" cy="1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prstDash val="solid"/>
            <a:miter lim="800000"/>
            <a:headEnd/>
            <a:tailEnd/>
          </a:ln>
        </p:spPr>
      </p:cxnSp>
      <p:cxnSp>
        <p:nvCxnSpPr>
          <p:cNvPr id="78" name="_s1028101"/>
          <p:cNvCxnSpPr>
            <a:cxnSpLocks noChangeShapeType="1"/>
            <a:stCxn id="92" idx="0"/>
            <a:endCxn id="85" idx="2"/>
          </p:cNvCxnSpPr>
          <p:nvPr/>
        </p:nvCxnSpPr>
        <p:spPr bwMode="auto">
          <a:xfrm rot="16200000" flipV="1">
            <a:off x="5121825" y="1676031"/>
            <a:ext cx="1998692" cy="3191850"/>
          </a:xfrm>
          <a:prstGeom prst="bentConnector3">
            <a:avLst>
              <a:gd name="adj1" fmla="val 956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79" name="_s1028102"/>
          <p:cNvCxnSpPr>
            <a:cxnSpLocks noChangeShapeType="1"/>
            <a:stCxn id="91" idx="1"/>
            <a:endCxn id="85" idx="2"/>
          </p:cNvCxnSpPr>
          <p:nvPr/>
        </p:nvCxnSpPr>
        <p:spPr bwMode="auto">
          <a:xfrm rot="10800000">
            <a:off x="4525293" y="2272659"/>
            <a:ext cx="274685" cy="571055"/>
          </a:xfrm>
          <a:prstGeom prst="bentConnector2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_s1028104"/>
          <p:cNvCxnSpPr>
            <a:cxnSpLocks noChangeShapeType="1"/>
            <a:stCxn id="89" idx="3"/>
            <a:endCxn id="85" idx="2"/>
          </p:cNvCxnSpPr>
          <p:nvPr/>
        </p:nvCxnSpPr>
        <p:spPr bwMode="auto">
          <a:xfrm flipV="1">
            <a:off x="4250561" y="2272658"/>
            <a:ext cx="274684" cy="571055"/>
          </a:xfrm>
          <a:prstGeom prst="bentConnector2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82" name="_s1028105"/>
          <p:cNvCxnSpPr>
            <a:cxnSpLocks noChangeShapeType="1"/>
            <a:stCxn id="88" idx="0"/>
            <a:endCxn id="85" idx="2"/>
          </p:cNvCxnSpPr>
          <p:nvPr/>
        </p:nvCxnSpPr>
        <p:spPr bwMode="auto">
          <a:xfrm rot="16200000" flipV="1">
            <a:off x="4057813" y="2740082"/>
            <a:ext cx="1998692" cy="1063826"/>
          </a:xfrm>
          <a:prstGeom prst="bentConnector3">
            <a:avLst>
              <a:gd name="adj1" fmla="val 956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83" name="_s1028106"/>
          <p:cNvCxnSpPr>
            <a:cxnSpLocks noChangeShapeType="1"/>
            <a:stCxn id="87" idx="0"/>
            <a:endCxn id="85" idx="2"/>
          </p:cNvCxnSpPr>
          <p:nvPr/>
        </p:nvCxnSpPr>
        <p:spPr bwMode="auto">
          <a:xfrm rot="5400000" flipH="1" flipV="1">
            <a:off x="2993848" y="2739865"/>
            <a:ext cx="1998692" cy="1064199"/>
          </a:xfrm>
          <a:prstGeom prst="bentConnector3">
            <a:avLst>
              <a:gd name="adj1" fmla="val 956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84" name="_s1028107"/>
          <p:cNvCxnSpPr>
            <a:cxnSpLocks noChangeShapeType="1"/>
            <a:stCxn id="86" idx="0"/>
            <a:endCxn id="85" idx="2"/>
          </p:cNvCxnSpPr>
          <p:nvPr/>
        </p:nvCxnSpPr>
        <p:spPr bwMode="auto">
          <a:xfrm rot="5400000" flipH="1" flipV="1">
            <a:off x="1929835" y="1675893"/>
            <a:ext cx="1998692" cy="3192223"/>
          </a:xfrm>
          <a:prstGeom prst="bentConnector3">
            <a:avLst>
              <a:gd name="adj1" fmla="val 9561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85" name="_s1028108"/>
          <p:cNvSpPr>
            <a:spLocks noChangeArrowheads="1"/>
          </p:cNvSpPr>
          <p:nvPr/>
        </p:nvSpPr>
        <p:spPr bwMode="auto">
          <a:xfrm>
            <a:off x="3717114" y="1701602"/>
            <a:ext cx="1616356" cy="571055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none" lIns="54808" tIns="27432" rIns="54808" bIns="27432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000" b="1" dirty="0">
                <a:solidFill>
                  <a:srgbClr val="2D2D2D"/>
                </a:solidFill>
                <a:latin typeface="Times" pitchFamily="18" charset="0"/>
              </a:rPr>
              <a:t>ADMINISTRERENDE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000" b="1" dirty="0">
                <a:solidFill>
                  <a:srgbClr val="2D2D2D"/>
                </a:solidFill>
                <a:latin typeface="Times" pitchFamily="18" charset="0"/>
              </a:rPr>
              <a:t>DIREKTØR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900" b="1" dirty="0" smtClean="0">
                <a:solidFill>
                  <a:srgbClr val="2D2D2D"/>
                </a:solidFill>
                <a:latin typeface="Times" pitchFamily="18" charset="0"/>
              </a:rPr>
              <a:t>Jan </a:t>
            </a:r>
            <a:r>
              <a:rPr lang="nb-NO" sz="900" b="1" dirty="0">
                <a:solidFill>
                  <a:srgbClr val="2D2D2D"/>
                </a:solidFill>
                <a:latin typeface="Times" pitchFamily="18" charset="0"/>
              </a:rPr>
              <a:t>Erik </a:t>
            </a:r>
            <a:r>
              <a:rPr lang="nb-NO" sz="900" b="1" dirty="0" smtClean="0">
                <a:solidFill>
                  <a:srgbClr val="2D2D2D"/>
                </a:solidFill>
                <a:latin typeface="Times" pitchFamily="18" charset="0"/>
              </a:rPr>
              <a:t>Kjerpeseth</a:t>
            </a:r>
            <a:endParaRPr lang="nb-NO" sz="900" b="1" dirty="0">
              <a:solidFill>
                <a:srgbClr val="2D2D2D"/>
              </a:solidFill>
              <a:latin typeface="Times" pitchFamily="18" charset="0"/>
            </a:endParaRPr>
          </a:p>
        </p:txBody>
      </p:sp>
      <p:sp>
        <p:nvSpPr>
          <p:cNvPr id="86" name="_s1028109"/>
          <p:cNvSpPr>
            <a:spLocks noChangeArrowheads="1"/>
          </p:cNvSpPr>
          <p:nvPr/>
        </p:nvSpPr>
        <p:spPr bwMode="auto">
          <a:xfrm>
            <a:off x="330264" y="4271349"/>
            <a:ext cx="2005609" cy="571055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none" lIns="54808" tIns="27432" rIns="54808" bIns="27432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900" b="1" dirty="0">
                <a:solidFill>
                  <a:srgbClr val="2D2D2D"/>
                </a:solidFill>
                <a:latin typeface="Times" pitchFamily="18" charset="0"/>
              </a:rPr>
              <a:t>PERSONMARKED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900" b="1" dirty="0" smtClean="0">
                <a:solidFill>
                  <a:srgbClr val="2D2D2D"/>
                </a:solidFill>
                <a:latin typeface="Times" pitchFamily="18" charset="0"/>
              </a:rPr>
              <a:t>Hallgeir Isdahl</a:t>
            </a:r>
            <a:endParaRPr lang="nb-NO" sz="900" b="1" dirty="0">
              <a:solidFill>
                <a:srgbClr val="2D2D2D"/>
              </a:solidFill>
              <a:latin typeface="Times" pitchFamily="18" charset="0"/>
            </a:endParaRPr>
          </a:p>
        </p:txBody>
      </p:sp>
      <p:sp>
        <p:nvSpPr>
          <p:cNvPr id="87" name="_s1028110"/>
          <p:cNvSpPr>
            <a:spLocks noChangeArrowheads="1"/>
          </p:cNvSpPr>
          <p:nvPr/>
        </p:nvSpPr>
        <p:spPr bwMode="auto">
          <a:xfrm>
            <a:off x="2458289" y="4271349"/>
            <a:ext cx="2005609" cy="571055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none" lIns="54808" tIns="27432" rIns="54808" bIns="27432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900" b="1" dirty="0">
                <a:solidFill>
                  <a:srgbClr val="2D2D2D"/>
                </a:solidFill>
                <a:latin typeface="Times" pitchFamily="18" charset="0"/>
              </a:rPr>
              <a:t>BEDRIFTSMARKED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900" b="1" dirty="0">
                <a:solidFill>
                  <a:srgbClr val="2D2D2D"/>
                </a:solidFill>
                <a:latin typeface="Times" pitchFamily="18" charset="0"/>
              </a:rPr>
              <a:t>Ragnhild Fresvik </a:t>
            </a:r>
            <a:endParaRPr lang="nb-NO" sz="900" b="1" dirty="0" smtClean="0">
              <a:solidFill>
                <a:srgbClr val="2D2D2D"/>
              </a:solidFill>
              <a:latin typeface="Times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900" b="1" dirty="0" smtClean="0">
                <a:solidFill>
                  <a:srgbClr val="2D2D2D"/>
                </a:solidFill>
                <a:latin typeface="Times" pitchFamily="18" charset="0"/>
              </a:rPr>
              <a:t>(konstituert </a:t>
            </a:r>
            <a:r>
              <a:rPr lang="nb-NO" sz="900" b="1" dirty="0">
                <a:solidFill>
                  <a:srgbClr val="2D2D2D"/>
                </a:solidFill>
                <a:latin typeface="Times" pitchFamily="18" charset="0"/>
              </a:rPr>
              <a:t>Jan Hjellestad)</a:t>
            </a:r>
          </a:p>
        </p:txBody>
      </p:sp>
      <p:sp>
        <p:nvSpPr>
          <p:cNvPr id="88" name="_s1028111"/>
          <p:cNvSpPr>
            <a:spLocks noChangeArrowheads="1"/>
          </p:cNvSpPr>
          <p:nvPr/>
        </p:nvSpPr>
        <p:spPr bwMode="auto">
          <a:xfrm>
            <a:off x="4586313" y="4271349"/>
            <a:ext cx="2005609" cy="571055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none" lIns="54808" tIns="27432" rIns="54808" bIns="27432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900" b="1" dirty="0">
                <a:solidFill>
                  <a:srgbClr val="2D2D2D"/>
                </a:solidFill>
                <a:latin typeface="Times" pitchFamily="18" charset="0"/>
              </a:rPr>
              <a:t>FORRETNINGSSTØTTE OG </a:t>
            </a:r>
            <a:br>
              <a:rPr lang="nb-NO" sz="900" b="1" dirty="0">
                <a:solidFill>
                  <a:srgbClr val="2D2D2D"/>
                </a:solidFill>
                <a:latin typeface="Times" pitchFamily="18" charset="0"/>
              </a:rPr>
            </a:br>
            <a:r>
              <a:rPr lang="nb-NO" sz="900" b="1" dirty="0">
                <a:solidFill>
                  <a:srgbClr val="2D2D2D"/>
                </a:solidFill>
                <a:latin typeface="Times" pitchFamily="18" charset="0"/>
              </a:rPr>
              <a:t>UTVIKLING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900" b="1" dirty="0" smtClean="0">
                <a:solidFill>
                  <a:srgbClr val="2D2D2D"/>
                </a:solidFill>
                <a:latin typeface="Times" pitchFamily="18" charset="0"/>
              </a:rPr>
              <a:t>Bjørg </a:t>
            </a:r>
            <a:r>
              <a:rPr lang="nb-NO" sz="900" b="1" dirty="0">
                <a:solidFill>
                  <a:srgbClr val="2D2D2D"/>
                </a:solidFill>
                <a:latin typeface="Times" pitchFamily="18" charset="0"/>
              </a:rPr>
              <a:t>Marit </a:t>
            </a:r>
            <a:r>
              <a:rPr lang="nb-NO" sz="900" b="1" dirty="0" smtClean="0">
                <a:solidFill>
                  <a:srgbClr val="2D2D2D"/>
                </a:solidFill>
                <a:latin typeface="Times" pitchFamily="18" charset="0"/>
              </a:rPr>
              <a:t>Eknes</a:t>
            </a:r>
            <a:endParaRPr lang="nb-NO" sz="900" b="1" dirty="0">
              <a:solidFill>
                <a:srgbClr val="2D2D2D"/>
              </a:solidFill>
              <a:latin typeface="Times" pitchFamily="18" charset="0"/>
            </a:endParaRPr>
          </a:p>
        </p:txBody>
      </p:sp>
      <p:sp>
        <p:nvSpPr>
          <p:cNvPr id="89" name="_s1028112"/>
          <p:cNvSpPr>
            <a:spLocks noChangeArrowheads="1"/>
          </p:cNvSpPr>
          <p:nvPr/>
        </p:nvSpPr>
        <p:spPr bwMode="auto">
          <a:xfrm>
            <a:off x="2026489" y="2558185"/>
            <a:ext cx="2224072" cy="571055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none" lIns="54808" tIns="27432" rIns="54808" bIns="27432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900" b="1" dirty="0">
                <a:solidFill>
                  <a:srgbClr val="2D2D2D"/>
                </a:solidFill>
                <a:latin typeface="Times" pitchFamily="18" charset="0"/>
              </a:rPr>
              <a:t>MARKED, KOMMUNIKASJON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900" b="1" dirty="0">
                <a:solidFill>
                  <a:srgbClr val="2D2D2D"/>
                </a:solidFill>
                <a:latin typeface="Times" pitchFamily="18" charset="0"/>
              </a:rPr>
              <a:t>OG SAMFUNNSANSVAR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900" b="1" dirty="0" smtClean="0">
                <a:solidFill>
                  <a:srgbClr val="2D2D2D"/>
                </a:solidFill>
                <a:latin typeface="Times" pitchFamily="18" charset="0"/>
              </a:rPr>
              <a:t>Siren Sundland</a:t>
            </a:r>
            <a:endParaRPr lang="nb-NO" sz="900" b="1" dirty="0">
              <a:solidFill>
                <a:srgbClr val="2D2D2D"/>
              </a:solidFill>
              <a:latin typeface="Times" pitchFamily="18" charset="0"/>
            </a:endParaRPr>
          </a:p>
        </p:txBody>
      </p:sp>
      <p:sp>
        <p:nvSpPr>
          <p:cNvPr id="91" name="_s1028114"/>
          <p:cNvSpPr>
            <a:spLocks noChangeArrowheads="1"/>
          </p:cNvSpPr>
          <p:nvPr/>
        </p:nvSpPr>
        <p:spPr bwMode="auto">
          <a:xfrm>
            <a:off x="4799930" y="2558185"/>
            <a:ext cx="2263498" cy="571055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none" lIns="69385" tIns="34669" rIns="69385" bIns="34669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900" b="1" dirty="0">
                <a:solidFill>
                  <a:srgbClr val="2D2D2D"/>
                </a:solidFill>
                <a:latin typeface="Times" pitchFamily="18" charset="0"/>
              </a:rPr>
              <a:t>HR OG ORGANISASJONS-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900" b="1" dirty="0">
                <a:solidFill>
                  <a:srgbClr val="2D2D2D"/>
                </a:solidFill>
                <a:latin typeface="Times" pitchFamily="18" charset="0"/>
              </a:rPr>
              <a:t>UTVIKLING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900" b="1" dirty="0" smtClean="0">
                <a:solidFill>
                  <a:srgbClr val="2D2D2D"/>
                </a:solidFill>
                <a:latin typeface="Times" pitchFamily="18" charset="0"/>
              </a:rPr>
              <a:t>Gro Hatleskog</a:t>
            </a:r>
            <a:endParaRPr lang="nb-NO" sz="900" b="1" dirty="0">
              <a:solidFill>
                <a:srgbClr val="2D2D2D"/>
              </a:solidFill>
              <a:latin typeface="Times" pitchFamily="18" charset="0"/>
            </a:endParaRPr>
          </a:p>
        </p:txBody>
      </p:sp>
      <p:sp>
        <p:nvSpPr>
          <p:cNvPr id="92" name="_s1028115"/>
          <p:cNvSpPr>
            <a:spLocks noChangeArrowheads="1"/>
          </p:cNvSpPr>
          <p:nvPr/>
        </p:nvSpPr>
        <p:spPr bwMode="auto">
          <a:xfrm>
            <a:off x="6714338" y="4271349"/>
            <a:ext cx="2005609" cy="57105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vert="horz" wrap="none" lIns="54808" tIns="27432" rIns="54808" bIns="27432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900" b="1" dirty="0">
                <a:solidFill>
                  <a:srgbClr val="2D2D2D"/>
                </a:solidFill>
                <a:latin typeface="Times" pitchFamily="18" charset="0"/>
              </a:rPr>
              <a:t>FINANS OG RISIKOSTYRING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900" b="1" dirty="0" smtClean="0">
                <a:solidFill>
                  <a:srgbClr val="2D2D2D"/>
                </a:solidFill>
                <a:latin typeface="Times" pitchFamily="18" charset="0"/>
              </a:rPr>
              <a:t>Frank Johannesen</a:t>
            </a:r>
            <a:endParaRPr lang="nb-NO" sz="900" b="1" dirty="0">
              <a:solidFill>
                <a:srgbClr val="2D2D2D"/>
              </a:solidFill>
              <a:latin typeface="Times" pitchFamily="18" charset="0"/>
            </a:endParaRPr>
          </a:p>
        </p:txBody>
      </p:sp>
      <p:sp>
        <p:nvSpPr>
          <p:cNvPr id="60" name="_s1028114"/>
          <p:cNvSpPr>
            <a:spLocks noChangeArrowheads="1"/>
          </p:cNvSpPr>
          <p:nvPr/>
        </p:nvSpPr>
        <p:spPr bwMode="auto">
          <a:xfrm>
            <a:off x="4799930" y="3340496"/>
            <a:ext cx="2263498" cy="571055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none" lIns="69385" tIns="34669" rIns="69385" bIns="34669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900" b="1" dirty="0">
                <a:solidFill>
                  <a:srgbClr val="2D2D2D"/>
                </a:solidFill>
                <a:latin typeface="Times" pitchFamily="18" charset="0"/>
              </a:rPr>
              <a:t>JURIDISK / KREDITT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900" b="1" dirty="0" smtClean="0">
                <a:solidFill>
                  <a:srgbClr val="2D2D2D"/>
                </a:solidFill>
                <a:latin typeface="Times" pitchFamily="18" charset="0"/>
              </a:rPr>
              <a:t>Pål Pedersen</a:t>
            </a:r>
            <a:endParaRPr lang="nb-NO" sz="900" dirty="0">
              <a:solidFill>
                <a:srgbClr val="2D2D2D"/>
              </a:solidFill>
              <a:latin typeface="Times" pitchFamily="18" charset="0"/>
            </a:endParaRPr>
          </a:p>
        </p:txBody>
      </p:sp>
      <p:cxnSp>
        <p:nvCxnSpPr>
          <p:cNvPr id="101" name="Rett linje 100"/>
          <p:cNvCxnSpPr>
            <a:endCxn id="60" idx="1"/>
          </p:cNvCxnSpPr>
          <p:nvPr/>
        </p:nvCxnSpPr>
        <p:spPr>
          <a:xfrm flipV="1">
            <a:off x="4542710" y="3626015"/>
            <a:ext cx="257220" cy="2571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ktangel 15"/>
          <p:cNvSpPr>
            <a:spLocks noChangeArrowheads="1"/>
          </p:cNvSpPr>
          <p:nvPr/>
        </p:nvSpPr>
        <p:spPr bwMode="auto">
          <a:xfrm>
            <a:off x="1608842" y="5302002"/>
            <a:ext cx="5832806" cy="648072"/>
          </a:xfrm>
          <a:prstGeom prst="rect">
            <a:avLst/>
          </a:prstGeom>
          <a:solidFill>
            <a:srgbClr val="BD0000"/>
          </a:solidFill>
          <a:ln w="6350" algn="ctr">
            <a:solidFill>
              <a:schemeClr val="tx1">
                <a:lumMod val="85000"/>
                <a:lumOff val="15000"/>
              </a:schemeClr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lIns="72000" rIns="72000" anchor="ctr"/>
          <a:lstStyle>
            <a:lvl1pPr eaLnBrk="0" hangingPunct="0"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nb-NO" altLang="nb-NO" b="1" dirty="0" smtClean="0">
                <a:solidFill>
                  <a:prstClr val="white"/>
                </a:solidFill>
              </a:rPr>
              <a:t>Effektivisering av prosesser</a:t>
            </a:r>
          </a:p>
          <a:p>
            <a:pPr algn="ctr"/>
            <a:r>
              <a:rPr lang="nb-NO" altLang="nb-NO" b="1" dirty="0" smtClean="0">
                <a:solidFill>
                  <a:prstClr val="white"/>
                </a:solidFill>
              </a:rPr>
              <a:t>Tydeliggjøring av resultatansvar</a:t>
            </a:r>
          </a:p>
          <a:p>
            <a:pPr algn="ctr"/>
            <a:r>
              <a:rPr lang="nb-NO" altLang="nb-NO" b="1" dirty="0" smtClean="0">
                <a:solidFill>
                  <a:prstClr val="white"/>
                </a:solidFill>
              </a:rPr>
              <a:t>Mer prestasjons- og kundeorientert ledelse</a:t>
            </a:r>
            <a:endParaRPr lang="nb-NO" altLang="nb-NO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7420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Region BM Sunnhordland/Haugalandet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sz="2000" dirty="0" smtClean="0"/>
              <a:t>NOK 125 mill. i Netto rente og andre inntekter</a:t>
            </a:r>
          </a:p>
          <a:p>
            <a:endParaRPr lang="nb-NO" sz="2000" dirty="0" smtClean="0"/>
          </a:p>
          <a:p>
            <a:r>
              <a:rPr lang="nb-NO" sz="2000" dirty="0" smtClean="0"/>
              <a:t>En av de aller viktigste BM regionene i banken</a:t>
            </a:r>
          </a:p>
          <a:p>
            <a:pPr marL="0" indent="0">
              <a:buNone/>
            </a:pPr>
            <a:endParaRPr lang="nb-NO" sz="2000" dirty="0" smtClean="0"/>
          </a:p>
          <a:p>
            <a:r>
              <a:rPr lang="nb-NO" sz="2000" dirty="0" smtClean="0"/>
              <a:t>1700 kunder</a:t>
            </a:r>
          </a:p>
          <a:p>
            <a:endParaRPr lang="nb-NO" sz="2000" dirty="0"/>
          </a:p>
          <a:p>
            <a:r>
              <a:rPr lang="nb-NO" sz="2000" dirty="0" smtClean="0"/>
              <a:t>Vekst i 2013 - Kredittengasjement på ca. NOK 5 mrd.</a:t>
            </a:r>
          </a:p>
          <a:p>
            <a:endParaRPr lang="nb-NO" sz="2000" dirty="0" smtClean="0"/>
          </a:p>
          <a:p>
            <a:r>
              <a:rPr lang="nb-NO" sz="2000" dirty="0" smtClean="0"/>
              <a:t>Markedsandel i regionen: 29%, Stord 62%, Bømlo 59%, Fitjar 54%</a:t>
            </a:r>
          </a:p>
          <a:p>
            <a:pPr marL="0" indent="0">
              <a:buNone/>
            </a:pPr>
            <a:endParaRPr lang="nb-NO" sz="2000" dirty="0" smtClean="0"/>
          </a:p>
          <a:p>
            <a:r>
              <a:rPr lang="nb-NO" sz="2000" dirty="0" smtClean="0"/>
              <a:t>Dyktige og erfarne folk. Seniorene med mer enn 30 års erfaring</a:t>
            </a:r>
          </a:p>
          <a:p>
            <a:endParaRPr lang="nb-NO" sz="2000" dirty="0" smtClean="0"/>
          </a:p>
          <a:p>
            <a:r>
              <a:rPr lang="nb-NO" sz="2000" dirty="0" smtClean="0"/>
              <a:t>Regionbanksjef Jan Arild Nesse har vært BM-sjef i 17 år.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93611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2400" dirty="0" smtClean="0"/>
              <a:t>fjerde kvartal 2013</a:t>
            </a:r>
            <a:endParaRPr lang="nb-NO" sz="240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6. februar 2014</a:t>
            </a:r>
          </a:p>
          <a:p>
            <a:r>
              <a:rPr lang="nb-NO" dirty="0" smtClean="0"/>
              <a:t>Noen nøkkeltall</a:t>
            </a:r>
          </a:p>
          <a:p>
            <a:r>
              <a:rPr lang="nb-NO" dirty="0" smtClean="0"/>
              <a:t>Se hele presentasjonen på spv.no</a:t>
            </a:r>
          </a:p>
        </p:txBody>
      </p:sp>
    </p:spTree>
    <p:extLst>
      <p:ext uri="{BB962C8B-B14F-4D97-AF65-F5344CB8AC3E}">
        <p14:creationId xmlns:p14="http://schemas.microsoft.com/office/powerpoint/2010/main" val="153729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826" y="1671042"/>
            <a:ext cx="1872208" cy="8946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236" y="4492097"/>
            <a:ext cx="1825387" cy="897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506" y="3112330"/>
            <a:ext cx="1512168" cy="9093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40" y="4491695"/>
            <a:ext cx="1186011" cy="8978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5" name="Tittel 1"/>
          <p:cNvSpPr>
            <a:spLocks noGrp="1"/>
          </p:cNvSpPr>
          <p:nvPr>
            <p:ph type="title"/>
          </p:nvPr>
        </p:nvSpPr>
        <p:spPr/>
        <p:txBody>
          <a:bodyPr anchor="t" anchorCtr="0">
            <a:normAutofit/>
          </a:bodyPr>
          <a:lstStyle/>
          <a:p>
            <a:r>
              <a:rPr lang="nb-NO" sz="2400" dirty="0" smtClean="0"/>
              <a:t>Hovedtrekk fjerde kvartal og 2013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486835" y="6310114"/>
            <a:ext cx="398508" cy="211797"/>
          </a:xfrm>
        </p:spPr>
        <p:txBody>
          <a:bodyPr/>
          <a:lstStyle/>
          <a:p>
            <a:pPr algn="ctr">
              <a:defRPr/>
            </a:pPr>
            <a:fld id="{E656FC27-1468-4645-9949-DF1298A667CC}" type="slidenum">
              <a:rPr lang="nn-NO" smtClean="0">
                <a:solidFill>
                  <a:prstClr val="white"/>
                </a:solidFill>
              </a:rPr>
              <a:pPr algn="ctr">
                <a:defRPr/>
              </a:pPr>
              <a:t>8</a:t>
            </a:fld>
            <a:endParaRPr lang="nn-NO">
              <a:solidFill>
                <a:prstClr val="white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62" y="1660234"/>
            <a:ext cx="1512168" cy="90546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</p:pic>
      <p:sp>
        <p:nvSpPr>
          <p:cNvPr id="2" name="Rektangel 1"/>
          <p:cNvSpPr/>
          <p:nvPr/>
        </p:nvSpPr>
        <p:spPr>
          <a:xfrm>
            <a:off x="1339436" y="2277666"/>
            <a:ext cx="2657293" cy="401056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prstClr val="white"/>
                </a:solidFill>
              </a:rPr>
              <a:t>Stabil utvikling i rentenetto</a:t>
            </a:r>
          </a:p>
        </p:txBody>
      </p:sp>
      <p:sp>
        <p:nvSpPr>
          <p:cNvPr id="12" name="Rektangel 11"/>
          <p:cNvSpPr/>
          <p:nvPr/>
        </p:nvSpPr>
        <p:spPr>
          <a:xfrm>
            <a:off x="2587577" y="3717826"/>
            <a:ext cx="4081045" cy="401056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prstClr val="white"/>
                </a:solidFill>
              </a:rPr>
              <a:t>Målrettede kostnadstiltak gir resultateffekt</a:t>
            </a:r>
          </a:p>
        </p:txBody>
      </p:sp>
      <p:sp>
        <p:nvSpPr>
          <p:cNvPr id="15" name="Rektangel 14"/>
          <p:cNvSpPr/>
          <p:nvPr/>
        </p:nvSpPr>
        <p:spPr>
          <a:xfrm>
            <a:off x="5652909" y="5116970"/>
            <a:ext cx="2657813" cy="401056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prstClr val="white"/>
                </a:solidFill>
              </a:rPr>
              <a:t>Forslag til utbytte NOK </a:t>
            </a:r>
            <a:r>
              <a:rPr lang="nb-NO" sz="1400" dirty="0" smtClean="0">
                <a:solidFill>
                  <a:prstClr val="white"/>
                </a:solidFill>
              </a:rPr>
              <a:t>3,0</a:t>
            </a:r>
            <a:endParaRPr lang="nb-NO" sz="1400" dirty="0">
              <a:solidFill>
                <a:prstClr val="white"/>
              </a:solidFill>
            </a:endParaRPr>
          </a:p>
        </p:txBody>
      </p:sp>
      <p:sp>
        <p:nvSpPr>
          <p:cNvPr id="16" name="Rektangel 15"/>
          <p:cNvSpPr/>
          <p:nvPr/>
        </p:nvSpPr>
        <p:spPr>
          <a:xfrm>
            <a:off x="5652910" y="2277666"/>
            <a:ext cx="2657813" cy="401056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prstClr val="white"/>
                </a:solidFill>
              </a:rPr>
              <a:t>Økte nedskrivninger</a:t>
            </a:r>
          </a:p>
        </p:txBody>
      </p:sp>
      <p:sp>
        <p:nvSpPr>
          <p:cNvPr id="17" name="Rektangel 16"/>
          <p:cNvSpPr/>
          <p:nvPr/>
        </p:nvSpPr>
        <p:spPr>
          <a:xfrm>
            <a:off x="1339436" y="5116970"/>
            <a:ext cx="2657293" cy="401056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>
                <a:solidFill>
                  <a:prstClr val="white"/>
                </a:solidFill>
              </a:rPr>
              <a:t>Kapitaloppbygging etter plan</a:t>
            </a:r>
            <a:endParaRPr lang="nb-NO" sz="1400" dirty="0">
              <a:solidFill>
                <a:prstClr val="white"/>
              </a:solidFill>
            </a:endParaRPr>
          </a:p>
        </p:txBody>
      </p:sp>
      <p:sp>
        <p:nvSpPr>
          <p:cNvPr id="22" name="Rektangel 21"/>
          <p:cNvSpPr/>
          <p:nvPr/>
        </p:nvSpPr>
        <p:spPr bwMode="auto">
          <a:xfrm>
            <a:off x="468395" y="1341562"/>
            <a:ext cx="8208800" cy="451065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49" tIns="45725" rIns="91449" bIns="45725"/>
          <a:lstStyle/>
          <a:p>
            <a:pPr eaLnBrk="0" hangingPunct="0">
              <a:buClr>
                <a:srgbClr val="C20012"/>
              </a:buClr>
              <a:buFont typeface="Wingdings" pitchFamily="2" charset="2"/>
              <a:buChar char="§"/>
              <a:defRPr/>
            </a:pPr>
            <a:endParaRPr lang="nb-NO" sz="140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85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tel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nb-NO" sz="2400" dirty="0" smtClean="0"/>
              <a:t>Hovedtall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56FC27-1468-4645-9949-DF1298A667CC}" type="slidenum">
              <a:rPr lang="nn-NO" smtClean="0">
                <a:solidFill>
                  <a:prstClr val="white"/>
                </a:solidFill>
              </a:rPr>
              <a:pPr>
                <a:defRPr/>
              </a:pPr>
              <a:t>9</a:t>
            </a:fld>
            <a:endParaRPr lang="nn-NO">
              <a:solidFill>
                <a:prstClr val="white"/>
              </a:solidFill>
            </a:endParaRPr>
          </a:p>
        </p:txBody>
      </p:sp>
      <p:sp>
        <p:nvSpPr>
          <p:cNvPr id="10" name="Rektangel 5"/>
          <p:cNvSpPr>
            <a:spLocks noChangeArrowheads="1"/>
          </p:cNvSpPr>
          <p:nvPr/>
        </p:nvSpPr>
        <p:spPr bwMode="auto">
          <a:xfrm>
            <a:off x="1000125" y="1647081"/>
            <a:ext cx="7143750" cy="358858"/>
          </a:xfrm>
          <a:prstGeom prst="rect">
            <a:avLst/>
          </a:prstGeom>
          <a:solidFill>
            <a:srgbClr val="BD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91449" tIns="45725" rIns="91449" bIns="45725" anchor="ctr"/>
          <a:lstStyle/>
          <a:p>
            <a:pPr eaLnBrk="0" hangingPunct="0"/>
            <a:r>
              <a:rPr lang="nb-NO" sz="1400" b="1" dirty="0">
                <a:solidFill>
                  <a:prstClr val="white"/>
                </a:solidFill>
              </a:rPr>
              <a:t>Nøkkeltall pr </a:t>
            </a:r>
            <a:r>
              <a:rPr lang="nb-NO" sz="1400" b="1" dirty="0" smtClean="0">
                <a:solidFill>
                  <a:prstClr val="white"/>
                </a:solidFill>
              </a:rPr>
              <a:t>4. kvartal og 2013</a:t>
            </a:r>
            <a:endParaRPr lang="nb-NO" sz="1400" b="1" dirty="0">
              <a:solidFill>
                <a:prstClr val="white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2007121"/>
            <a:ext cx="7143750" cy="27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199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0F6FF-0542-42C4-93D9-1179495F3D8C}" type="slidenum">
              <a:rPr lang="nn-NO" smtClean="0">
                <a:solidFill>
                  <a:prstClr val="white"/>
                </a:solidFill>
              </a:rPr>
              <a:pPr>
                <a:defRPr/>
              </a:pPr>
              <a:t>10</a:t>
            </a:fld>
            <a:endParaRPr lang="nn-NO">
              <a:solidFill>
                <a:prstClr val="white"/>
              </a:solidFill>
            </a:endParaRPr>
          </a:p>
        </p:txBody>
      </p:sp>
      <p:sp>
        <p:nvSpPr>
          <p:cNvPr id="6" name="Tittel 4"/>
          <p:cNvSpPr txBox="1">
            <a:spLocks/>
          </p:cNvSpPr>
          <p:nvPr/>
        </p:nvSpPr>
        <p:spPr>
          <a:xfrm>
            <a:off x="765920" y="745749"/>
            <a:ext cx="8127354" cy="878598"/>
          </a:xfrm>
          <a:prstGeom prst="rect">
            <a:avLst/>
          </a:prstGeom>
        </p:spPr>
        <p:txBody>
          <a:bodyPr anchor="t"/>
          <a:lstStyle>
            <a:lvl1pPr algn="l" defTabSz="914483" rtl="0" eaLnBrk="1" latinLnBrk="0" hangingPunct="1">
              <a:spcBef>
                <a:spcPct val="0"/>
              </a:spcBef>
              <a:buNone/>
              <a:defRPr sz="2700" b="1" kern="1200" cap="all" baseline="0">
                <a:solidFill>
                  <a:srgbClr val="C2001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2400" dirty="0" smtClean="0"/>
              <a:t>Endring resultat 2012 - 2013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20" y="1413570"/>
            <a:ext cx="7551290" cy="471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299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ittel 1"/>
          <p:cNvSpPr>
            <a:spLocks noGrp="1"/>
          </p:cNvSpPr>
          <p:nvPr>
            <p:ph type="title"/>
          </p:nvPr>
        </p:nvSpPr>
        <p:spPr>
          <a:xfrm>
            <a:off x="571600" y="609741"/>
            <a:ext cx="8513652" cy="762176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nb-NO" sz="2400" dirty="0" smtClean="0"/>
              <a:t>Samlet UTLÅNSVEKST I TRÅD MED KAPITALPLAN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sz="1600" dirty="0" smtClean="0"/>
              <a:t>- noe lavere </a:t>
            </a:r>
            <a:r>
              <a:rPr lang="nb-NO" sz="1600" dirty="0" err="1" smtClean="0"/>
              <a:t>bm</a:t>
            </a:r>
            <a:r>
              <a:rPr lang="nb-NO" sz="1600" dirty="0" smtClean="0"/>
              <a:t>-vekst enn forventet i 2013</a:t>
            </a:r>
            <a:endParaRPr lang="nb-NO" sz="1600" dirty="0"/>
          </a:p>
        </p:txBody>
      </p:sp>
      <p:sp>
        <p:nvSpPr>
          <p:cNvPr id="1030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5A0BC2-C57F-4744-8186-1C468F15007A}" type="slidenum">
              <a:rPr lang="nn-NO" smtClean="0">
                <a:solidFill>
                  <a:prstClr val="white"/>
                </a:solidFill>
              </a:rPr>
              <a:pPr>
                <a:defRPr/>
              </a:pPr>
              <a:t>11</a:t>
            </a:fld>
            <a:endParaRPr lang="nn-NO" smtClean="0">
              <a:solidFill>
                <a:prstClr val="white"/>
              </a:solidFill>
            </a:endParaRPr>
          </a:p>
        </p:txBody>
      </p:sp>
      <p:sp>
        <p:nvSpPr>
          <p:cNvPr id="2055" name="Rektangel 5"/>
          <p:cNvSpPr>
            <a:spLocks noChangeArrowheads="1"/>
          </p:cNvSpPr>
          <p:nvPr/>
        </p:nvSpPr>
        <p:spPr bwMode="auto">
          <a:xfrm>
            <a:off x="3286696" y="1640268"/>
            <a:ext cx="2603952" cy="566868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72007" tIns="45725" rIns="72007" bIns="45725" anchor="ctr"/>
          <a:lstStyle/>
          <a:p>
            <a:pPr algn="ctr" eaLnBrk="0" hangingPunct="0"/>
            <a:r>
              <a:rPr lang="nb-NO" sz="1200" b="1" dirty="0" smtClean="0">
                <a:solidFill>
                  <a:prstClr val="white"/>
                </a:solidFill>
              </a:rPr>
              <a:t>Bedriftsmarked</a:t>
            </a:r>
          </a:p>
          <a:p>
            <a:pPr algn="ctr" eaLnBrk="0" hangingPunct="0"/>
            <a:r>
              <a:rPr lang="nb-NO" sz="1200" b="1" dirty="0">
                <a:solidFill>
                  <a:prstClr val="white"/>
                </a:solidFill>
              </a:rPr>
              <a:t>Innskudd: </a:t>
            </a:r>
            <a:r>
              <a:rPr lang="nb-NO" sz="1200" b="1" dirty="0" smtClean="0">
                <a:solidFill>
                  <a:prstClr val="white"/>
                </a:solidFill>
              </a:rPr>
              <a:t>26 </a:t>
            </a:r>
            <a:r>
              <a:rPr lang="nb-NO" sz="1200" b="1" dirty="0" err="1">
                <a:solidFill>
                  <a:prstClr val="white"/>
                </a:solidFill>
              </a:rPr>
              <a:t>mrd</a:t>
            </a:r>
            <a:r>
              <a:rPr lang="nb-NO" sz="1200" b="1" dirty="0">
                <a:solidFill>
                  <a:prstClr val="white"/>
                </a:solidFill>
              </a:rPr>
              <a:t> - Utlån </a:t>
            </a:r>
            <a:r>
              <a:rPr lang="nb-NO" sz="1200" b="1" dirty="0" smtClean="0">
                <a:solidFill>
                  <a:prstClr val="white"/>
                </a:solidFill>
              </a:rPr>
              <a:t>28 </a:t>
            </a:r>
            <a:r>
              <a:rPr lang="nb-NO" sz="1200" b="1" dirty="0" err="1" smtClean="0">
                <a:solidFill>
                  <a:prstClr val="white"/>
                </a:solidFill>
              </a:rPr>
              <a:t>mrd</a:t>
            </a:r>
            <a:endParaRPr lang="nb-NO" sz="1200" b="1" dirty="0">
              <a:solidFill>
                <a:prstClr val="white"/>
              </a:solidFill>
            </a:endParaRPr>
          </a:p>
        </p:txBody>
      </p:sp>
      <p:sp>
        <p:nvSpPr>
          <p:cNvPr id="2056" name="Rektangel 6"/>
          <p:cNvSpPr>
            <a:spLocks noChangeArrowheads="1"/>
          </p:cNvSpPr>
          <p:nvPr/>
        </p:nvSpPr>
        <p:spPr bwMode="auto">
          <a:xfrm>
            <a:off x="6001792" y="1640268"/>
            <a:ext cx="2603952" cy="566868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72007" tIns="45725" rIns="72007" bIns="45725" anchor="ctr"/>
          <a:lstStyle/>
          <a:p>
            <a:pPr algn="ctr" eaLnBrk="0" hangingPunct="0"/>
            <a:r>
              <a:rPr lang="nb-NO" sz="1200" b="1" dirty="0" smtClean="0">
                <a:solidFill>
                  <a:prstClr val="white"/>
                </a:solidFill>
              </a:rPr>
              <a:t>Totalt</a:t>
            </a:r>
          </a:p>
          <a:p>
            <a:pPr algn="ctr" eaLnBrk="0" hangingPunct="0"/>
            <a:r>
              <a:rPr lang="nb-NO" sz="1200" b="1" dirty="0">
                <a:solidFill>
                  <a:prstClr val="white"/>
                </a:solidFill>
              </a:rPr>
              <a:t>Innskudd: </a:t>
            </a:r>
            <a:r>
              <a:rPr lang="nb-NO" sz="1200" b="1" dirty="0" smtClean="0">
                <a:solidFill>
                  <a:prstClr val="white"/>
                </a:solidFill>
              </a:rPr>
              <a:t>62 </a:t>
            </a:r>
            <a:r>
              <a:rPr lang="nb-NO" sz="1200" b="1" dirty="0" err="1">
                <a:solidFill>
                  <a:prstClr val="white"/>
                </a:solidFill>
              </a:rPr>
              <a:t>mrd</a:t>
            </a:r>
            <a:r>
              <a:rPr lang="nb-NO" sz="1200" b="1" dirty="0">
                <a:solidFill>
                  <a:prstClr val="white"/>
                </a:solidFill>
              </a:rPr>
              <a:t> - Utlån </a:t>
            </a:r>
            <a:r>
              <a:rPr lang="nb-NO" sz="1200" b="1" dirty="0" smtClean="0">
                <a:solidFill>
                  <a:prstClr val="white"/>
                </a:solidFill>
              </a:rPr>
              <a:t>113 </a:t>
            </a:r>
            <a:r>
              <a:rPr lang="nb-NO" sz="1200" b="1" dirty="0" err="1" smtClean="0">
                <a:solidFill>
                  <a:prstClr val="white"/>
                </a:solidFill>
              </a:rPr>
              <a:t>mrd</a:t>
            </a:r>
            <a:endParaRPr lang="nb-NO" sz="1200" b="1" dirty="0">
              <a:solidFill>
                <a:prstClr val="white"/>
              </a:solidFill>
            </a:endParaRPr>
          </a:p>
        </p:txBody>
      </p:sp>
      <p:sp>
        <p:nvSpPr>
          <p:cNvPr id="2057" name="Rektangel 7"/>
          <p:cNvSpPr>
            <a:spLocks noChangeArrowheads="1"/>
          </p:cNvSpPr>
          <p:nvPr/>
        </p:nvSpPr>
        <p:spPr bwMode="auto">
          <a:xfrm>
            <a:off x="550959" y="2192846"/>
            <a:ext cx="2603952" cy="354094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7" tIns="45725" rIns="72007" bIns="45725" anchor="ctr"/>
          <a:lstStyle/>
          <a:p>
            <a:pPr algn="ctr" eaLnBrk="0" hangingPunct="0"/>
            <a:r>
              <a:rPr lang="nb-NO" b="1">
                <a:solidFill>
                  <a:prstClr val="white"/>
                </a:solidFill>
              </a:rPr>
              <a:t>på </a:t>
            </a:r>
          </a:p>
        </p:txBody>
      </p:sp>
      <p:sp>
        <p:nvSpPr>
          <p:cNvPr id="2058" name="Rektangel 8"/>
          <p:cNvSpPr>
            <a:spLocks noChangeArrowheads="1"/>
          </p:cNvSpPr>
          <p:nvPr/>
        </p:nvSpPr>
        <p:spPr bwMode="auto">
          <a:xfrm>
            <a:off x="3286696" y="2205549"/>
            <a:ext cx="2603952" cy="3542532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7" tIns="45725" rIns="72007" bIns="45725" anchor="ctr"/>
          <a:lstStyle/>
          <a:p>
            <a:pPr algn="ctr" eaLnBrk="0" hangingPunct="0"/>
            <a:endParaRPr lang="nb-NO" b="1">
              <a:solidFill>
                <a:prstClr val="white"/>
              </a:solidFill>
            </a:endParaRPr>
          </a:p>
        </p:txBody>
      </p:sp>
      <p:sp>
        <p:nvSpPr>
          <p:cNvPr id="2059" name="Rektangel 9"/>
          <p:cNvSpPr>
            <a:spLocks noChangeArrowheads="1"/>
          </p:cNvSpPr>
          <p:nvPr/>
        </p:nvSpPr>
        <p:spPr bwMode="auto">
          <a:xfrm>
            <a:off x="6001792" y="2205549"/>
            <a:ext cx="2603952" cy="3542532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7" tIns="45725" rIns="72007" bIns="45725" anchor="ctr"/>
          <a:lstStyle/>
          <a:p>
            <a:pPr algn="ctr" eaLnBrk="0" hangingPunct="0"/>
            <a:endParaRPr lang="nb-NO" b="1">
              <a:solidFill>
                <a:prstClr val="white"/>
              </a:solidFill>
            </a:endParaRPr>
          </a:p>
        </p:txBody>
      </p:sp>
      <p:sp>
        <p:nvSpPr>
          <p:cNvPr id="2060" name="Rektangel 10"/>
          <p:cNvSpPr>
            <a:spLocks noChangeArrowheads="1"/>
          </p:cNvSpPr>
          <p:nvPr/>
        </p:nvSpPr>
        <p:spPr bwMode="auto">
          <a:xfrm>
            <a:off x="550959" y="1640268"/>
            <a:ext cx="2603952" cy="566868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72007" tIns="45725" rIns="72007" bIns="45725" anchor="ctr"/>
          <a:lstStyle/>
          <a:p>
            <a:pPr algn="ctr" eaLnBrk="0" hangingPunct="0"/>
            <a:r>
              <a:rPr lang="nb-NO" sz="1200" b="1" dirty="0" smtClean="0">
                <a:solidFill>
                  <a:prstClr val="white"/>
                </a:solidFill>
              </a:rPr>
              <a:t>Privatmarked</a:t>
            </a:r>
          </a:p>
          <a:p>
            <a:pPr algn="ctr" eaLnBrk="0" hangingPunct="0"/>
            <a:r>
              <a:rPr lang="nb-NO" sz="1200" b="1" dirty="0" smtClean="0">
                <a:solidFill>
                  <a:prstClr val="white"/>
                </a:solidFill>
              </a:rPr>
              <a:t>Innskudd: 37 </a:t>
            </a:r>
            <a:r>
              <a:rPr lang="nb-NO" sz="1200" b="1" dirty="0" err="1" smtClean="0">
                <a:solidFill>
                  <a:prstClr val="white"/>
                </a:solidFill>
              </a:rPr>
              <a:t>mrd</a:t>
            </a:r>
            <a:r>
              <a:rPr lang="nb-NO" sz="1200" b="1" dirty="0" smtClean="0">
                <a:solidFill>
                  <a:prstClr val="white"/>
                </a:solidFill>
              </a:rPr>
              <a:t> - Utlån 85 </a:t>
            </a:r>
            <a:r>
              <a:rPr lang="nb-NO" sz="1200" b="1" dirty="0" err="1" smtClean="0">
                <a:solidFill>
                  <a:prstClr val="white"/>
                </a:solidFill>
              </a:rPr>
              <a:t>mrd</a:t>
            </a:r>
            <a:endParaRPr lang="nb-NO" sz="1200" b="1" dirty="0">
              <a:solidFill>
                <a:prstClr val="white"/>
              </a:solidFill>
            </a:endParaRPr>
          </a:p>
        </p:txBody>
      </p:sp>
      <p:graphicFrame>
        <p:nvGraphicFramePr>
          <p:cNvPr id="4" name="Diagram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2478773"/>
              </p:ext>
            </p:extLst>
          </p:nvPr>
        </p:nvGraphicFramePr>
        <p:xfrm>
          <a:off x="941918" y="2277666"/>
          <a:ext cx="2694772" cy="3817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Diagram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1636198"/>
              </p:ext>
            </p:extLst>
          </p:nvPr>
        </p:nvGraphicFramePr>
        <p:xfrm>
          <a:off x="3337505" y="2277666"/>
          <a:ext cx="3035489" cy="3831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Diagram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3662403"/>
              </p:ext>
            </p:extLst>
          </p:nvPr>
        </p:nvGraphicFramePr>
        <p:xfrm>
          <a:off x="6481112" y="2291072"/>
          <a:ext cx="2447471" cy="3817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TekstSylinder 16"/>
          <p:cNvSpPr txBox="1"/>
          <p:nvPr/>
        </p:nvSpPr>
        <p:spPr>
          <a:xfrm>
            <a:off x="612141" y="4200704"/>
            <a:ext cx="792301" cy="431900"/>
          </a:xfrm>
          <a:prstGeom prst="rect">
            <a:avLst/>
          </a:prstGeom>
          <a:noFill/>
        </p:spPr>
        <p:txBody>
          <a:bodyPr lIns="0" tIns="45725" rIns="0" bIns="45725">
            <a:spAutoFit/>
          </a:bodyPr>
          <a:lstStyle/>
          <a:p>
            <a:pPr algn="ctr" eaLnBrk="0" hangingPunct="0">
              <a:defRPr/>
            </a:pPr>
            <a:r>
              <a:rPr lang="nb-NO" sz="1100" b="1" dirty="0">
                <a:solidFill>
                  <a:prstClr val="black"/>
                </a:solidFill>
              </a:rPr>
              <a:t>Målsatt </a:t>
            </a:r>
            <a:r>
              <a:rPr lang="nb-NO" sz="1100" b="1" dirty="0" smtClean="0">
                <a:solidFill>
                  <a:prstClr val="black"/>
                </a:solidFill>
              </a:rPr>
              <a:t>vekst utlån</a:t>
            </a:r>
            <a:endParaRPr lang="nb-NO" sz="1100" b="1" dirty="0">
              <a:solidFill>
                <a:prstClr val="black"/>
              </a:solidFill>
            </a:endParaRPr>
          </a:p>
        </p:txBody>
      </p:sp>
      <p:sp>
        <p:nvSpPr>
          <p:cNvPr id="18" name="TekstSylinder 17"/>
          <p:cNvSpPr txBox="1"/>
          <p:nvPr/>
        </p:nvSpPr>
        <p:spPr>
          <a:xfrm>
            <a:off x="612142" y="5122460"/>
            <a:ext cx="792300" cy="261999"/>
          </a:xfrm>
          <a:prstGeom prst="rect">
            <a:avLst/>
          </a:prstGeom>
          <a:noFill/>
        </p:spPr>
        <p:txBody>
          <a:bodyPr lIns="0" tIns="45725" rIns="0" bIns="45725">
            <a:spAutoFit/>
          </a:bodyPr>
          <a:lstStyle/>
          <a:p>
            <a:pPr algn="ctr" eaLnBrk="0" hangingPunct="0">
              <a:defRPr/>
            </a:pPr>
            <a:r>
              <a:rPr lang="nb-NO" sz="1100" b="1" dirty="0" smtClean="0">
                <a:solidFill>
                  <a:prstClr val="black"/>
                </a:solidFill>
              </a:rPr>
              <a:t>K2</a:t>
            </a:r>
            <a:endParaRPr lang="nb-NO" sz="1100" b="1" dirty="0">
              <a:solidFill>
                <a:prstClr val="black"/>
              </a:solidFill>
            </a:endParaRPr>
          </a:p>
        </p:txBody>
      </p:sp>
      <p:sp>
        <p:nvSpPr>
          <p:cNvPr id="36" name="TekstSylinder 35"/>
          <p:cNvSpPr txBox="1"/>
          <p:nvPr/>
        </p:nvSpPr>
        <p:spPr>
          <a:xfrm>
            <a:off x="612142" y="3454093"/>
            <a:ext cx="792300" cy="261620"/>
          </a:xfrm>
          <a:prstGeom prst="rect">
            <a:avLst/>
          </a:prstGeom>
          <a:noFill/>
        </p:spPr>
        <p:txBody>
          <a:bodyPr lIns="0" tIns="45725" rIns="0" bIns="45725">
            <a:spAutoFit/>
          </a:bodyPr>
          <a:lstStyle/>
          <a:p>
            <a:pPr algn="ctr" eaLnBrk="0" hangingPunct="0">
              <a:defRPr/>
            </a:pPr>
            <a:r>
              <a:rPr lang="nb-NO" sz="1100" b="1" dirty="0" smtClean="0">
                <a:solidFill>
                  <a:prstClr val="black"/>
                </a:solidFill>
              </a:rPr>
              <a:t>Vekst utlån</a:t>
            </a:r>
            <a:endParaRPr lang="nb-NO" sz="1100" b="1" dirty="0">
              <a:solidFill>
                <a:prstClr val="black"/>
              </a:solidFill>
            </a:endParaRPr>
          </a:p>
        </p:txBody>
      </p:sp>
      <p:sp>
        <p:nvSpPr>
          <p:cNvPr id="35" name="TekstSylinder 34"/>
          <p:cNvSpPr txBox="1"/>
          <p:nvPr/>
        </p:nvSpPr>
        <p:spPr>
          <a:xfrm>
            <a:off x="612141" y="2611457"/>
            <a:ext cx="792300" cy="430897"/>
          </a:xfrm>
          <a:prstGeom prst="rect">
            <a:avLst/>
          </a:prstGeom>
          <a:noFill/>
        </p:spPr>
        <p:txBody>
          <a:bodyPr lIns="0" tIns="45725" rIns="0" bIns="45725">
            <a:spAutoFit/>
          </a:bodyPr>
          <a:lstStyle/>
          <a:p>
            <a:pPr algn="ctr" eaLnBrk="0" hangingPunct="0">
              <a:defRPr/>
            </a:pPr>
            <a:r>
              <a:rPr lang="nb-NO" sz="1100" b="1" dirty="0" smtClean="0">
                <a:solidFill>
                  <a:prstClr val="black"/>
                </a:solidFill>
              </a:rPr>
              <a:t>Vekst innskudd</a:t>
            </a:r>
            <a:endParaRPr lang="nb-NO" sz="1100" b="1" dirty="0">
              <a:solidFill>
                <a:prstClr val="black"/>
              </a:solidFill>
            </a:endParaRPr>
          </a:p>
        </p:txBody>
      </p:sp>
      <p:sp>
        <p:nvSpPr>
          <p:cNvPr id="40" name="TekstSylinder 39"/>
          <p:cNvSpPr txBox="1"/>
          <p:nvPr/>
        </p:nvSpPr>
        <p:spPr>
          <a:xfrm>
            <a:off x="3348658" y="4199701"/>
            <a:ext cx="792301" cy="431900"/>
          </a:xfrm>
          <a:prstGeom prst="rect">
            <a:avLst/>
          </a:prstGeom>
          <a:noFill/>
        </p:spPr>
        <p:txBody>
          <a:bodyPr lIns="0" tIns="45725" rIns="0" bIns="45725">
            <a:spAutoFit/>
          </a:bodyPr>
          <a:lstStyle/>
          <a:p>
            <a:pPr algn="ctr" eaLnBrk="0" hangingPunct="0">
              <a:defRPr/>
            </a:pPr>
            <a:r>
              <a:rPr lang="nb-NO" sz="1100" b="1" dirty="0">
                <a:solidFill>
                  <a:prstClr val="black"/>
                </a:solidFill>
              </a:rPr>
              <a:t>Målsatt </a:t>
            </a:r>
            <a:r>
              <a:rPr lang="nb-NO" sz="1100" b="1" dirty="0" smtClean="0">
                <a:solidFill>
                  <a:prstClr val="black"/>
                </a:solidFill>
              </a:rPr>
              <a:t>vekst utlån</a:t>
            </a:r>
            <a:endParaRPr lang="nb-NO" sz="1100" b="1" dirty="0">
              <a:solidFill>
                <a:prstClr val="black"/>
              </a:solidFill>
            </a:endParaRPr>
          </a:p>
        </p:txBody>
      </p:sp>
      <p:sp>
        <p:nvSpPr>
          <p:cNvPr id="42" name="TekstSylinder 41"/>
          <p:cNvSpPr txBox="1"/>
          <p:nvPr/>
        </p:nvSpPr>
        <p:spPr>
          <a:xfrm>
            <a:off x="3348659" y="5121457"/>
            <a:ext cx="792300" cy="261999"/>
          </a:xfrm>
          <a:prstGeom prst="rect">
            <a:avLst/>
          </a:prstGeom>
          <a:noFill/>
        </p:spPr>
        <p:txBody>
          <a:bodyPr lIns="0" tIns="45725" rIns="0" bIns="45725">
            <a:spAutoFit/>
          </a:bodyPr>
          <a:lstStyle/>
          <a:p>
            <a:pPr algn="ctr" eaLnBrk="0" hangingPunct="0">
              <a:defRPr/>
            </a:pPr>
            <a:r>
              <a:rPr lang="nb-NO" sz="1100" b="1" dirty="0" smtClean="0">
                <a:solidFill>
                  <a:prstClr val="black"/>
                </a:solidFill>
              </a:rPr>
              <a:t>K2</a:t>
            </a:r>
            <a:endParaRPr lang="nb-NO" sz="1100" b="1" dirty="0">
              <a:solidFill>
                <a:prstClr val="black"/>
              </a:solidFill>
            </a:endParaRPr>
          </a:p>
        </p:txBody>
      </p:sp>
      <p:sp>
        <p:nvSpPr>
          <p:cNvPr id="43" name="TekstSylinder 42"/>
          <p:cNvSpPr txBox="1"/>
          <p:nvPr/>
        </p:nvSpPr>
        <p:spPr>
          <a:xfrm>
            <a:off x="3348659" y="3453090"/>
            <a:ext cx="792300" cy="261620"/>
          </a:xfrm>
          <a:prstGeom prst="rect">
            <a:avLst/>
          </a:prstGeom>
          <a:noFill/>
        </p:spPr>
        <p:txBody>
          <a:bodyPr lIns="0" tIns="45725" rIns="0" bIns="45725">
            <a:spAutoFit/>
          </a:bodyPr>
          <a:lstStyle/>
          <a:p>
            <a:pPr algn="ctr" eaLnBrk="0" hangingPunct="0">
              <a:defRPr/>
            </a:pPr>
            <a:r>
              <a:rPr lang="nb-NO" sz="1100" b="1" dirty="0" smtClean="0">
                <a:solidFill>
                  <a:prstClr val="black"/>
                </a:solidFill>
              </a:rPr>
              <a:t>Vekst utlån</a:t>
            </a:r>
            <a:endParaRPr lang="nb-NO" sz="1100" b="1" dirty="0">
              <a:solidFill>
                <a:prstClr val="black"/>
              </a:solidFill>
            </a:endParaRPr>
          </a:p>
        </p:txBody>
      </p:sp>
      <p:sp>
        <p:nvSpPr>
          <p:cNvPr id="44" name="TekstSylinder 43"/>
          <p:cNvSpPr txBox="1"/>
          <p:nvPr/>
        </p:nvSpPr>
        <p:spPr>
          <a:xfrm>
            <a:off x="3348658" y="2610454"/>
            <a:ext cx="792300" cy="430897"/>
          </a:xfrm>
          <a:prstGeom prst="rect">
            <a:avLst/>
          </a:prstGeom>
          <a:noFill/>
        </p:spPr>
        <p:txBody>
          <a:bodyPr lIns="0" tIns="45725" rIns="0" bIns="45725">
            <a:spAutoFit/>
          </a:bodyPr>
          <a:lstStyle/>
          <a:p>
            <a:pPr algn="ctr" eaLnBrk="0" hangingPunct="0">
              <a:defRPr/>
            </a:pPr>
            <a:r>
              <a:rPr lang="nb-NO" sz="1100" b="1" dirty="0" smtClean="0">
                <a:solidFill>
                  <a:prstClr val="black"/>
                </a:solidFill>
              </a:rPr>
              <a:t>Vekst innskudd</a:t>
            </a:r>
            <a:endParaRPr lang="nb-NO" sz="1100" b="1" dirty="0">
              <a:solidFill>
                <a:prstClr val="black"/>
              </a:solidFill>
            </a:endParaRPr>
          </a:p>
        </p:txBody>
      </p:sp>
      <p:sp>
        <p:nvSpPr>
          <p:cNvPr id="45" name="TekstSylinder 44"/>
          <p:cNvSpPr txBox="1"/>
          <p:nvPr/>
        </p:nvSpPr>
        <p:spPr>
          <a:xfrm>
            <a:off x="6084962" y="4199701"/>
            <a:ext cx="792301" cy="431900"/>
          </a:xfrm>
          <a:prstGeom prst="rect">
            <a:avLst/>
          </a:prstGeom>
          <a:noFill/>
        </p:spPr>
        <p:txBody>
          <a:bodyPr lIns="0" tIns="45725" rIns="0" bIns="45725">
            <a:spAutoFit/>
          </a:bodyPr>
          <a:lstStyle/>
          <a:p>
            <a:pPr algn="ctr" eaLnBrk="0" hangingPunct="0">
              <a:defRPr/>
            </a:pPr>
            <a:r>
              <a:rPr lang="nb-NO" sz="1100" b="1" dirty="0">
                <a:solidFill>
                  <a:prstClr val="black"/>
                </a:solidFill>
              </a:rPr>
              <a:t>Målsatt </a:t>
            </a:r>
            <a:r>
              <a:rPr lang="nb-NO" sz="1100" b="1" dirty="0" smtClean="0">
                <a:solidFill>
                  <a:prstClr val="black"/>
                </a:solidFill>
              </a:rPr>
              <a:t>vekst utlån</a:t>
            </a:r>
            <a:endParaRPr lang="nb-NO" sz="1100" b="1" dirty="0">
              <a:solidFill>
                <a:prstClr val="black"/>
              </a:solidFill>
            </a:endParaRPr>
          </a:p>
        </p:txBody>
      </p:sp>
      <p:sp>
        <p:nvSpPr>
          <p:cNvPr id="46" name="TekstSylinder 45"/>
          <p:cNvSpPr txBox="1"/>
          <p:nvPr/>
        </p:nvSpPr>
        <p:spPr>
          <a:xfrm>
            <a:off x="6084963" y="5121457"/>
            <a:ext cx="792300" cy="261999"/>
          </a:xfrm>
          <a:prstGeom prst="rect">
            <a:avLst/>
          </a:prstGeom>
          <a:noFill/>
        </p:spPr>
        <p:txBody>
          <a:bodyPr lIns="0" tIns="45725" rIns="0" bIns="45725">
            <a:spAutoFit/>
          </a:bodyPr>
          <a:lstStyle/>
          <a:p>
            <a:pPr algn="ctr" eaLnBrk="0" hangingPunct="0">
              <a:defRPr/>
            </a:pPr>
            <a:r>
              <a:rPr lang="nb-NO" sz="1100" b="1" dirty="0" smtClean="0">
                <a:solidFill>
                  <a:prstClr val="black"/>
                </a:solidFill>
              </a:rPr>
              <a:t>K2</a:t>
            </a:r>
            <a:endParaRPr lang="nb-NO" sz="1100" b="1" dirty="0">
              <a:solidFill>
                <a:prstClr val="black"/>
              </a:solidFill>
            </a:endParaRPr>
          </a:p>
        </p:txBody>
      </p:sp>
      <p:sp>
        <p:nvSpPr>
          <p:cNvPr id="47" name="TekstSylinder 46"/>
          <p:cNvSpPr txBox="1"/>
          <p:nvPr/>
        </p:nvSpPr>
        <p:spPr>
          <a:xfrm>
            <a:off x="6084963" y="3453090"/>
            <a:ext cx="792300" cy="261620"/>
          </a:xfrm>
          <a:prstGeom prst="rect">
            <a:avLst/>
          </a:prstGeom>
          <a:noFill/>
        </p:spPr>
        <p:txBody>
          <a:bodyPr lIns="0" tIns="45725" rIns="0" bIns="45725">
            <a:spAutoFit/>
          </a:bodyPr>
          <a:lstStyle/>
          <a:p>
            <a:pPr algn="ctr" eaLnBrk="0" hangingPunct="0">
              <a:defRPr/>
            </a:pPr>
            <a:r>
              <a:rPr lang="nb-NO" sz="1100" b="1" dirty="0" smtClean="0">
                <a:solidFill>
                  <a:prstClr val="black"/>
                </a:solidFill>
              </a:rPr>
              <a:t>Vekst utlån</a:t>
            </a:r>
            <a:endParaRPr lang="nb-NO" sz="1100" b="1" dirty="0">
              <a:solidFill>
                <a:prstClr val="black"/>
              </a:solidFill>
            </a:endParaRPr>
          </a:p>
        </p:txBody>
      </p:sp>
      <p:sp>
        <p:nvSpPr>
          <p:cNvPr id="48" name="TekstSylinder 47"/>
          <p:cNvSpPr txBox="1"/>
          <p:nvPr/>
        </p:nvSpPr>
        <p:spPr>
          <a:xfrm>
            <a:off x="6084962" y="2610454"/>
            <a:ext cx="792300" cy="430897"/>
          </a:xfrm>
          <a:prstGeom prst="rect">
            <a:avLst/>
          </a:prstGeom>
          <a:noFill/>
        </p:spPr>
        <p:txBody>
          <a:bodyPr lIns="0" tIns="45725" rIns="0" bIns="45725">
            <a:spAutoFit/>
          </a:bodyPr>
          <a:lstStyle/>
          <a:p>
            <a:pPr algn="ctr" eaLnBrk="0" hangingPunct="0">
              <a:defRPr/>
            </a:pPr>
            <a:r>
              <a:rPr lang="nb-NO" sz="1100" b="1" dirty="0" smtClean="0">
                <a:solidFill>
                  <a:prstClr val="black"/>
                </a:solidFill>
              </a:rPr>
              <a:t>Vekst innskudd</a:t>
            </a:r>
            <a:endParaRPr lang="nb-NO" sz="11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89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tel 1"/>
          <p:cNvSpPr>
            <a:spLocks noGrp="1"/>
          </p:cNvSpPr>
          <p:nvPr>
            <p:ph type="title"/>
          </p:nvPr>
        </p:nvSpPr>
        <p:spPr>
          <a:xfrm>
            <a:off x="457280" y="428725"/>
            <a:ext cx="8231029" cy="989242"/>
          </a:xfrm>
        </p:spPr>
        <p:txBody>
          <a:bodyPr anchor="ctr">
            <a:normAutofit/>
          </a:bodyPr>
          <a:lstStyle/>
          <a:p>
            <a:r>
              <a:rPr lang="nb-NO" sz="2400" dirty="0" smtClean="0"/>
              <a:t>Vedvarende fremgang i tilknyttede selskap</a:t>
            </a:r>
            <a:endParaRPr lang="nb-NO" sz="1600" dirty="0"/>
          </a:p>
        </p:txBody>
      </p:sp>
      <p:sp>
        <p:nvSpPr>
          <p:cNvPr id="3076" name="Plassholder for tekst 2"/>
          <p:cNvSpPr>
            <a:spLocks noGrp="1"/>
          </p:cNvSpPr>
          <p:nvPr>
            <p:ph type="body" idx="1"/>
          </p:nvPr>
        </p:nvSpPr>
        <p:spPr>
          <a:xfrm>
            <a:off x="457279" y="1629152"/>
            <a:ext cx="4040890" cy="546226"/>
          </a:xfrm>
          <a:solidFill>
            <a:schemeClr val="tx2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nb-NO" sz="1200" dirty="0" smtClean="0">
                <a:solidFill>
                  <a:schemeClr val="bg1"/>
                </a:solidFill>
              </a:rPr>
              <a:t>Selskapenes resultater før skatt 2013 (MNOK</a:t>
            </a:r>
            <a:r>
              <a:rPr lang="nb-NO" sz="12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3077" name="Plassholder for innhold 3"/>
          <p:cNvSpPr>
            <a:spLocks noGrp="1"/>
          </p:cNvSpPr>
          <p:nvPr>
            <p:ph sz="half" idx="4294967295"/>
          </p:nvPr>
        </p:nvSpPr>
        <p:spPr>
          <a:xfrm>
            <a:off x="457279" y="2175379"/>
            <a:ext cx="4040890" cy="37029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lIns="91449" tIns="45725" rIns="91449" bIns="45725"/>
          <a:lstStyle/>
          <a:p>
            <a:pPr>
              <a:buFont typeface="Wingdings" pitchFamily="2" charset="2"/>
              <a:buNone/>
            </a:pPr>
            <a:r>
              <a:rPr lang="nb-NO" sz="1200" b="1"/>
              <a:t> </a:t>
            </a:r>
          </a:p>
        </p:txBody>
      </p:sp>
      <p:sp>
        <p:nvSpPr>
          <p:cNvPr id="3078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832" y="1629152"/>
            <a:ext cx="4042477" cy="546226"/>
          </a:xfrm>
          <a:solidFill>
            <a:schemeClr val="tx2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nb-NO" sz="1200">
                <a:solidFill>
                  <a:schemeClr val="bg1"/>
                </a:solidFill>
              </a:rPr>
              <a:t>Kommentarer</a:t>
            </a:r>
          </a:p>
        </p:txBody>
      </p:sp>
      <p:sp>
        <p:nvSpPr>
          <p:cNvPr id="26630" name="Plassholder for innhold 5"/>
          <p:cNvSpPr>
            <a:spLocks noGrp="1"/>
          </p:cNvSpPr>
          <p:nvPr>
            <p:ph sz="quarter" idx="4294967295"/>
          </p:nvPr>
        </p:nvSpPr>
        <p:spPr>
          <a:xfrm>
            <a:off x="4645832" y="2175379"/>
            <a:ext cx="4042477" cy="370290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lIns="91449" tIns="45725" rIns="36000" bIns="45725">
            <a:normAutofit fontScale="85000" lnSpcReduction="20000"/>
          </a:bodyPr>
          <a:lstStyle/>
          <a:p>
            <a:pPr marL="182581" indent="-182581">
              <a:tabLst>
                <a:tab pos="268315" algn="l"/>
              </a:tabLst>
              <a:defRPr/>
            </a:pPr>
            <a:endParaRPr lang="nb-NO" sz="1300" b="1" dirty="0"/>
          </a:p>
          <a:p>
            <a:pPr marL="182581" indent="-182581">
              <a:tabLst>
                <a:tab pos="268315" algn="l"/>
              </a:tabLst>
              <a:defRPr/>
            </a:pPr>
            <a:r>
              <a:rPr lang="nb-NO" sz="1300" b="1" dirty="0" smtClean="0"/>
              <a:t>Frende opplever fortsatt god resultatutvikling kombinert med sterk kunde- og premievekst innen både liv og skade.</a:t>
            </a:r>
          </a:p>
          <a:p>
            <a:pPr marL="386061" lvl="1" indent="-182581">
              <a:tabLst>
                <a:tab pos="268315" algn="l"/>
              </a:tabLst>
              <a:defRPr/>
            </a:pPr>
            <a:r>
              <a:rPr lang="nb-NO" sz="1300" b="1" dirty="0"/>
              <a:t>Som følge av stor usikkerhet rundt regelverket, er det avsatt totalt 45,1 </a:t>
            </a:r>
            <a:r>
              <a:rPr lang="nb-NO" sz="1300" b="1" dirty="0" err="1"/>
              <a:t>mill</a:t>
            </a:r>
            <a:r>
              <a:rPr lang="nb-NO" sz="1300" b="1" dirty="0"/>
              <a:t> kroner i 2013, knyttet til merverdiavgift på IT-tjenester fra utlandet.</a:t>
            </a:r>
          </a:p>
          <a:p>
            <a:pPr marL="0" indent="0">
              <a:buNone/>
              <a:tabLst>
                <a:tab pos="268315" algn="l"/>
              </a:tabLst>
              <a:defRPr/>
            </a:pPr>
            <a:endParaRPr lang="nb-NO" sz="1300" b="1" dirty="0" smtClean="0"/>
          </a:p>
          <a:p>
            <a:pPr marL="182581" indent="-182581">
              <a:tabLst>
                <a:tab pos="268315" algn="l"/>
              </a:tabLst>
              <a:defRPr/>
            </a:pPr>
            <a:r>
              <a:rPr lang="nb-NO" sz="13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Norne har avsluttet arbeidet med å finne strukturelle løsninger, og besluttet videreutvikling av selskapet på egenhånd. Ny leder som skal ta selskapet gjennom den neste fasen tiltrådte 1. februar 2014</a:t>
            </a:r>
            <a:r>
              <a:rPr lang="nb-NO" sz="13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 marL="182581" indent="-182581">
              <a:tabLst>
                <a:tab pos="268315" algn="l"/>
              </a:tabLst>
              <a:defRPr/>
            </a:pPr>
            <a:endParaRPr lang="nb-NO" sz="1300" b="1" dirty="0" smtClean="0"/>
          </a:p>
          <a:p>
            <a:pPr marL="182581" indent="-182581">
              <a:tabLst>
                <a:tab pos="268315" algn="l"/>
              </a:tabLst>
              <a:defRPr/>
            </a:pPr>
            <a:r>
              <a:rPr lang="nb-NO" sz="13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Brage </a:t>
            </a:r>
            <a:r>
              <a:rPr lang="nb-NO" sz="13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Finans har arbeidet målrettet og hatt god </a:t>
            </a:r>
            <a:r>
              <a:rPr lang="nb-NO" sz="13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resultatfremgang. Resultatfremgangen </a:t>
            </a:r>
            <a:r>
              <a:rPr lang="nb-NO" sz="13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skyldes vekst i utlånsporteføljen, reprisinger og effektiv </a:t>
            </a:r>
            <a:r>
              <a:rPr lang="nb-NO" sz="13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drift.</a:t>
            </a:r>
          </a:p>
          <a:p>
            <a:pPr marL="0" indent="0">
              <a:buNone/>
              <a:tabLst>
                <a:tab pos="268315" algn="l"/>
              </a:tabLst>
              <a:defRPr/>
            </a:pPr>
            <a:endParaRPr lang="nb-NO" sz="1300" b="1" dirty="0"/>
          </a:p>
          <a:p>
            <a:pPr marL="182581" indent="-182581">
              <a:tabLst>
                <a:tab pos="268315" algn="l"/>
              </a:tabLst>
              <a:defRPr/>
            </a:pPr>
            <a:r>
              <a:rPr lang="nb-NO" sz="13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Verd viser god resultatfremgang grunnet økte kunderenter og lavere finanseringskostander. Foretaket emitterte obligasjoner for kr 2,5 </a:t>
            </a:r>
            <a:r>
              <a:rPr lang="nb-NO" sz="13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mrd</a:t>
            </a:r>
            <a:r>
              <a:rPr lang="nb-NO" sz="13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i 2013, og dekket bankenes behov for finansiering fra </a:t>
            </a:r>
            <a:r>
              <a:rPr lang="nb-NO" sz="13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OMF-markedet.</a:t>
            </a:r>
            <a:endParaRPr lang="nb-NO" sz="1100" b="1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AFD7CD-F2E4-4A30-B917-E74FA5FE6D65}" type="slidenum">
              <a:rPr lang="nn-NO" smtClean="0">
                <a:solidFill>
                  <a:prstClr val="white"/>
                </a:solidFill>
              </a:rPr>
              <a:pPr>
                <a:defRPr/>
              </a:pPr>
              <a:t>12</a:t>
            </a:fld>
            <a:endParaRPr lang="nn-NO">
              <a:solidFill>
                <a:prstClr val="white"/>
              </a:solidFill>
            </a:endParaRPr>
          </a:p>
        </p:txBody>
      </p:sp>
      <p:pic>
        <p:nvPicPr>
          <p:cNvPr id="3081" name="Bilde 8" descr="Brage_Finans_logo_CMY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269" y="4186063"/>
            <a:ext cx="698621" cy="53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Bilde 9" descr="Frende_Forsikring_logo_CMYK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53" b="-800"/>
          <a:stretch>
            <a:fillRect/>
          </a:stretch>
        </p:blipFill>
        <p:spPr bwMode="auto">
          <a:xfrm>
            <a:off x="485859" y="2631097"/>
            <a:ext cx="1290862" cy="24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Bilde 10" descr="Norne_Securities_logo_CMYK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301" y="3481166"/>
            <a:ext cx="928848" cy="260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2" descr="logo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270" y="5158982"/>
            <a:ext cx="757369" cy="4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Diagram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4631449"/>
              </p:ext>
            </p:extLst>
          </p:nvPr>
        </p:nvGraphicFramePr>
        <p:xfrm>
          <a:off x="900269" y="2133650"/>
          <a:ext cx="3816424" cy="3817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6" name="Rett linje 15"/>
          <p:cNvSpPr>
            <a:spLocks noChangeShapeType="1"/>
          </p:cNvSpPr>
          <p:nvPr/>
        </p:nvSpPr>
        <p:spPr bwMode="auto">
          <a:xfrm flipH="1">
            <a:off x="2479087" y="2470204"/>
            <a:ext cx="360040" cy="455534"/>
          </a:xfrm>
          <a:prstGeom prst="line">
            <a:avLst/>
          </a:prstGeom>
          <a:noFill/>
          <a:ln w="222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49" tIns="45725" rIns="91449" bIns="45725" anchor="ctr"/>
          <a:lstStyle/>
          <a:p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tel 1"/>
          <p:cNvSpPr>
            <a:spLocks noGrp="1"/>
          </p:cNvSpPr>
          <p:nvPr>
            <p:ph type="title"/>
          </p:nvPr>
        </p:nvSpPr>
        <p:spPr>
          <a:xfrm>
            <a:off x="528114" y="477466"/>
            <a:ext cx="8017295" cy="878598"/>
          </a:xfrm>
        </p:spPr>
        <p:txBody>
          <a:bodyPr>
            <a:normAutofit/>
          </a:bodyPr>
          <a:lstStyle/>
          <a:p>
            <a:r>
              <a:rPr lang="nb-NO" altLang="nb-NO" sz="2400" dirty="0" smtClean="0"/>
              <a:t>Styrets forslag til overskuddsdisponering</a:t>
            </a:r>
            <a:br>
              <a:rPr lang="nb-NO" altLang="nb-NO" sz="2400" dirty="0" smtClean="0"/>
            </a:br>
            <a:r>
              <a:rPr lang="nb-NO" altLang="nb-NO" sz="1600" dirty="0" smtClean="0"/>
              <a:t>- Tilbakeholdt overskudd: 83,9%</a:t>
            </a:r>
            <a:endParaRPr lang="nb-NO" altLang="nb-NO" sz="240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896477-D0F5-4CBA-9C57-BFF5311B2FF2}" type="slidenum">
              <a:rPr lang="nn-NO" smtClean="0">
                <a:solidFill>
                  <a:prstClr val="white"/>
                </a:solidFill>
              </a:rPr>
              <a:pPr>
                <a:defRPr/>
              </a:pPr>
              <a:t>13</a:t>
            </a:fld>
            <a:endParaRPr lang="nn-NO">
              <a:solidFill>
                <a:prstClr val="white"/>
              </a:solidFill>
            </a:endParaRPr>
          </a:p>
        </p:txBody>
      </p:sp>
      <p:sp>
        <p:nvSpPr>
          <p:cNvPr id="21508" name="Rektangel 4"/>
          <p:cNvSpPr>
            <a:spLocks noChangeArrowheads="1"/>
          </p:cNvSpPr>
          <p:nvPr/>
        </p:nvSpPr>
        <p:spPr bwMode="auto">
          <a:xfrm>
            <a:off x="2353084" y="1677933"/>
            <a:ext cx="4464825" cy="455717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91449" tIns="45725" rIns="91449" bIns="45725" anchor="ctr"/>
          <a:lstStyle>
            <a:lvl1pPr eaLnBrk="0" hangingPunct="0"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nb-NO" altLang="nb-NO" b="1" dirty="0">
                <a:solidFill>
                  <a:prstClr val="white"/>
                </a:solidFill>
              </a:rPr>
              <a:t>Beregning av utbyttegrunnlag </a:t>
            </a:r>
            <a:r>
              <a:rPr lang="nb-NO" altLang="nb-NO" b="1" dirty="0" smtClean="0">
                <a:solidFill>
                  <a:prstClr val="white"/>
                </a:solidFill>
              </a:rPr>
              <a:t>2013 </a:t>
            </a:r>
            <a:endParaRPr lang="nb-NO" altLang="nb-NO" b="1" dirty="0">
              <a:solidFill>
                <a:prstClr val="white"/>
              </a:solidFill>
            </a:endParaRPr>
          </a:p>
        </p:txBody>
      </p:sp>
      <p:sp>
        <p:nvSpPr>
          <p:cNvPr id="21509" name="Rektangel 4"/>
          <p:cNvSpPr>
            <a:spLocks noChangeArrowheads="1"/>
          </p:cNvSpPr>
          <p:nvPr/>
        </p:nvSpPr>
        <p:spPr bwMode="auto">
          <a:xfrm>
            <a:off x="2353084" y="2133650"/>
            <a:ext cx="4464825" cy="1362834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49" tIns="45725" rIns="91449" bIns="45725" anchor="ctr"/>
          <a:lstStyle>
            <a:lvl1pPr marL="182563" indent="-182563" eaLnBrk="0" hangingPunct="0"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endParaRPr lang="nb-NO" altLang="nb-NO" b="1">
              <a:solidFill>
                <a:prstClr val="black"/>
              </a:solidFill>
            </a:endParaRPr>
          </a:p>
        </p:txBody>
      </p:sp>
      <p:sp>
        <p:nvSpPr>
          <p:cNvPr id="21510" name="Rektangel 4"/>
          <p:cNvSpPr>
            <a:spLocks noChangeArrowheads="1"/>
          </p:cNvSpPr>
          <p:nvPr/>
        </p:nvSpPr>
        <p:spPr bwMode="auto">
          <a:xfrm>
            <a:off x="479509" y="4447618"/>
            <a:ext cx="3961501" cy="1500534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49" tIns="45725" rIns="91449" bIns="45725" anchor="ctr"/>
          <a:lstStyle>
            <a:lvl1pPr marL="182563" indent="-182563" eaLnBrk="0" hangingPunct="0"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endParaRPr lang="nb-NO" altLang="nb-NO" b="1">
              <a:solidFill>
                <a:prstClr val="black"/>
              </a:solidFill>
            </a:endParaRPr>
          </a:p>
        </p:txBody>
      </p:sp>
      <p:sp>
        <p:nvSpPr>
          <p:cNvPr id="21511" name="Rektangel 4"/>
          <p:cNvSpPr>
            <a:spLocks noChangeArrowheads="1"/>
          </p:cNvSpPr>
          <p:nvPr/>
        </p:nvSpPr>
        <p:spPr bwMode="auto">
          <a:xfrm>
            <a:off x="4728396" y="4449205"/>
            <a:ext cx="3961501" cy="1502123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49" tIns="45725" rIns="91449" bIns="45725" anchor="ctr"/>
          <a:lstStyle>
            <a:lvl1pPr marL="182563" indent="-182563" eaLnBrk="0" hangingPunct="0"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endParaRPr lang="nb-NO" altLang="nb-NO" b="1">
              <a:solidFill>
                <a:prstClr val="black"/>
              </a:solidFill>
            </a:endParaRPr>
          </a:p>
        </p:txBody>
      </p:sp>
      <p:sp>
        <p:nvSpPr>
          <p:cNvPr id="10" name="Rektangel 4"/>
          <p:cNvSpPr>
            <a:spLocks noChangeArrowheads="1"/>
          </p:cNvSpPr>
          <p:nvPr/>
        </p:nvSpPr>
        <p:spPr bwMode="auto">
          <a:xfrm>
            <a:off x="479509" y="4004602"/>
            <a:ext cx="3961501" cy="45730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91449" tIns="45725" rIns="91449" bIns="45725" anchor="ctr"/>
          <a:lstStyle/>
          <a:p>
            <a:pPr algn="ctr" eaLnBrk="0" hangingPunct="0">
              <a:defRPr/>
            </a:pPr>
            <a:r>
              <a:rPr lang="nb-NO" sz="1400" b="1" dirty="0">
                <a:solidFill>
                  <a:prstClr val="white"/>
                </a:solidFill>
              </a:rPr>
              <a:t>Til egenkapitalbeviseiere</a:t>
            </a:r>
          </a:p>
        </p:txBody>
      </p:sp>
      <p:sp>
        <p:nvSpPr>
          <p:cNvPr id="11" name="Rektangel 4"/>
          <p:cNvSpPr>
            <a:spLocks noChangeArrowheads="1"/>
          </p:cNvSpPr>
          <p:nvPr/>
        </p:nvSpPr>
        <p:spPr bwMode="auto">
          <a:xfrm>
            <a:off x="4729985" y="4004602"/>
            <a:ext cx="3959913" cy="45730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91449" tIns="45725" rIns="91449" bIns="45725" anchor="ctr"/>
          <a:lstStyle/>
          <a:p>
            <a:pPr algn="ctr" eaLnBrk="0" hangingPunct="0">
              <a:defRPr/>
            </a:pPr>
            <a:r>
              <a:rPr lang="nb-NO" sz="1400" b="1" dirty="0">
                <a:solidFill>
                  <a:prstClr val="white"/>
                </a:solidFill>
              </a:rPr>
              <a:t>Til samfunnskapitalen</a:t>
            </a:r>
          </a:p>
        </p:txBody>
      </p:sp>
      <p:cxnSp>
        <p:nvCxnSpPr>
          <p:cNvPr id="21514" name="Vinkel 12"/>
          <p:cNvCxnSpPr>
            <a:cxnSpLocks noChangeShapeType="1"/>
            <a:stCxn id="21509" idx="2"/>
            <a:endCxn id="10" idx="0"/>
          </p:cNvCxnSpPr>
          <p:nvPr/>
        </p:nvCxnSpPr>
        <p:spPr bwMode="auto">
          <a:xfrm rot="5400000">
            <a:off x="3268820" y="2687925"/>
            <a:ext cx="508118" cy="2125237"/>
          </a:xfrm>
          <a:prstGeom prst="bentConnector3">
            <a:avLst>
              <a:gd name="adj1" fmla="val 50000"/>
            </a:avLst>
          </a:prstGeom>
          <a:noFill/>
          <a:ln w="12700" algn="ctr">
            <a:solidFill>
              <a:srgbClr val="BD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15" name="Vinkel 14"/>
          <p:cNvCxnSpPr>
            <a:cxnSpLocks noChangeShapeType="1"/>
            <a:stCxn id="21509" idx="2"/>
            <a:endCxn id="11" idx="0"/>
          </p:cNvCxnSpPr>
          <p:nvPr/>
        </p:nvCxnSpPr>
        <p:spPr bwMode="auto">
          <a:xfrm rot="16200000" flipH="1">
            <a:off x="5393660" y="2688320"/>
            <a:ext cx="508118" cy="2124445"/>
          </a:xfrm>
          <a:prstGeom prst="bentConnector3">
            <a:avLst>
              <a:gd name="adj1" fmla="val 50000"/>
            </a:avLst>
          </a:prstGeom>
          <a:noFill/>
          <a:ln w="12700" algn="ctr">
            <a:solidFill>
              <a:srgbClr val="BD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Avrundet rektangel 27"/>
          <p:cNvSpPr/>
          <p:nvPr/>
        </p:nvSpPr>
        <p:spPr bwMode="auto">
          <a:xfrm>
            <a:off x="3670937" y="4077644"/>
            <a:ext cx="649401" cy="288992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9" tIns="45725" rIns="91449" bIns="45725" anchor="ctr"/>
          <a:lstStyle/>
          <a:p>
            <a:pPr eaLnBrk="0" hangingPunct="0">
              <a:defRPr/>
            </a:pPr>
            <a:r>
              <a:rPr lang="nb-NO" sz="1200" b="1" dirty="0" smtClean="0">
                <a:solidFill>
                  <a:prstClr val="white"/>
                </a:solidFill>
              </a:rPr>
              <a:t>21,3 </a:t>
            </a:r>
            <a:r>
              <a:rPr lang="nb-NO" sz="1200" b="1" dirty="0">
                <a:solidFill>
                  <a:prstClr val="white"/>
                </a:solidFill>
              </a:rPr>
              <a:t>%*</a:t>
            </a:r>
          </a:p>
        </p:txBody>
      </p:sp>
      <p:sp>
        <p:nvSpPr>
          <p:cNvPr id="29" name="Avrundet rektangel 28"/>
          <p:cNvSpPr/>
          <p:nvPr/>
        </p:nvSpPr>
        <p:spPr bwMode="auto">
          <a:xfrm>
            <a:off x="7897597" y="4077644"/>
            <a:ext cx="647812" cy="288992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9" tIns="45725" rIns="91449" bIns="45725" anchor="ctr"/>
          <a:lstStyle/>
          <a:p>
            <a:pPr eaLnBrk="0" hangingPunct="0">
              <a:defRPr/>
            </a:pPr>
            <a:r>
              <a:rPr lang="nb-NO" sz="1200" b="1" dirty="0" smtClean="0">
                <a:solidFill>
                  <a:prstClr val="white"/>
                </a:solidFill>
              </a:rPr>
              <a:t>78,7 </a:t>
            </a:r>
            <a:r>
              <a:rPr lang="nb-NO" sz="1200" b="1" dirty="0">
                <a:solidFill>
                  <a:prstClr val="white"/>
                </a:solidFill>
              </a:rPr>
              <a:t>%*</a:t>
            </a:r>
          </a:p>
        </p:txBody>
      </p:sp>
      <p:sp>
        <p:nvSpPr>
          <p:cNvPr id="21518" name="TekstSylinder 19"/>
          <p:cNvSpPr txBox="1">
            <a:spLocks noChangeArrowheads="1"/>
          </p:cNvSpPr>
          <p:nvPr/>
        </p:nvSpPr>
        <p:spPr bwMode="auto">
          <a:xfrm>
            <a:off x="900528" y="6094090"/>
            <a:ext cx="4320338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9" tIns="45725" rIns="91449" bIns="45725">
            <a:spAutoFit/>
          </a:bodyPr>
          <a:lstStyle>
            <a:lvl1pPr eaLnBrk="0" hangingPunct="0"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nb-NO" altLang="nb-NO" sz="900" i="1" dirty="0">
                <a:solidFill>
                  <a:prstClr val="white"/>
                </a:solidFill>
              </a:rPr>
              <a:t>*) Utbyttebrøk er fastsatt etter Finansieringsvirksomhetsloven paragraf 2b-18. Justering for egne egenkapitalbevis inngår ikke i beregning av utbyttebrøk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538" y="2314228"/>
            <a:ext cx="4352925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515" y="4675153"/>
            <a:ext cx="3948854" cy="1062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09" y="4671748"/>
            <a:ext cx="3961501" cy="106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3616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 bwMode="auto">
          <a:xfrm>
            <a:off x="468395" y="1573578"/>
            <a:ext cx="8208800" cy="436663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49" tIns="45725" rIns="91449" bIns="45725"/>
          <a:lstStyle/>
          <a:p>
            <a:pPr eaLnBrk="0" hangingPunct="0">
              <a:buClr>
                <a:schemeClr val="accent1"/>
              </a:buClr>
              <a:buFont typeface="Wingdings" pitchFamily="2" charset="2"/>
              <a:buChar char="§"/>
              <a:defRPr/>
            </a:pPr>
            <a:endParaRPr lang="nb-NO" sz="1400" dirty="0">
              <a:cs typeface="Arial" pitchFamily="34" charset="0"/>
            </a:endParaRPr>
          </a:p>
        </p:txBody>
      </p:sp>
      <p:sp>
        <p:nvSpPr>
          <p:cNvPr id="16387" name="Plassholder for innhold 3"/>
          <p:cNvSpPr>
            <a:spLocks noGrp="1"/>
          </p:cNvSpPr>
          <p:nvPr>
            <p:ph sz="half" idx="4294967295"/>
          </p:nvPr>
        </p:nvSpPr>
        <p:spPr>
          <a:xfrm>
            <a:off x="441402" y="1629153"/>
            <a:ext cx="8235793" cy="4248913"/>
          </a:xfrm>
          <a:prstGeom prst="rect">
            <a:avLst/>
          </a:prstGeom>
        </p:spPr>
        <p:txBody>
          <a:bodyPr lIns="91449" tIns="45725" rIns="91449" bIns="45725">
            <a:noAutofit/>
          </a:bodyPr>
          <a:lstStyle/>
          <a:p>
            <a:pPr marL="342906" indent="-285750">
              <a:buClr>
                <a:srgbClr val="990033"/>
              </a:buClr>
            </a:pPr>
            <a:endParaRPr lang="nb-NO" sz="1400" b="1" dirty="0" smtClean="0"/>
          </a:p>
          <a:p>
            <a:pPr marL="342906" indent="-285750">
              <a:buClr>
                <a:srgbClr val="990033"/>
              </a:buClr>
            </a:pPr>
            <a:r>
              <a:rPr lang="nb-NO" sz="1400" b="1" dirty="0" smtClean="0"/>
              <a:t>Fortsatt solid rentenetto i 2014</a:t>
            </a:r>
            <a:endParaRPr lang="nb-NO" sz="1400" b="1" dirty="0"/>
          </a:p>
          <a:p>
            <a:pPr marL="719210" lvl="1" indent="-261964">
              <a:buClr>
                <a:srgbClr val="990033"/>
              </a:buClr>
            </a:pPr>
            <a:r>
              <a:rPr lang="nb-NO" sz="1400" dirty="0" smtClean="0"/>
              <a:t>Understøttet av gjennomførte reprisinger, lave pengemarkedsrenter og behov for kapitaloppbygging i bankene</a:t>
            </a:r>
          </a:p>
          <a:p>
            <a:pPr marL="719210" lvl="1" indent="-261964">
              <a:buClr>
                <a:srgbClr val="990033"/>
              </a:buClr>
            </a:pPr>
            <a:endParaRPr lang="nb-NO" sz="1800" dirty="0"/>
          </a:p>
          <a:p>
            <a:pPr marL="342906" indent="-285750">
              <a:buClr>
                <a:srgbClr val="990033"/>
              </a:buClr>
            </a:pPr>
            <a:r>
              <a:rPr lang="nb-NO" sz="1400" b="1" dirty="0" smtClean="0"/>
              <a:t>I rute </a:t>
            </a:r>
            <a:r>
              <a:rPr lang="nb-NO" sz="1400" b="1" dirty="0"/>
              <a:t>mot mål om snitt 2 % kostnadsvekst i </a:t>
            </a:r>
            <a:r>
              <a:rPr lang="nb-NO" sz="1400" b="1" dirty="0" smtClean="0"/>
              <a:t>morbanken</a:t>
            </a:r>
          </a:p>
          <a:p>
            <a:pPr marL="57156" indent="0">
              <a:buClr>
                <a:srgbClr val="990033"/>
              </a:buClr>
              <a:buNone/>
            </a:pPr>
            <a:endParaRPr lang="nb-NO" sz="1800" dirty="0">
              <a:solidFill>
                <a:schemeClr val="tx2"/>
              </a:solidFill>
            </a:endParaRPr>
          </a:p>
          <a:p>
            <a:pPr marL="319120" indent="-261964">
              <a:buClr>
                <a:srgbClr val="990033"/>
              </a:buClr>
            </a:pPr>
            <a:r>
              <a:rPr lang="nb-NO" sz="1400" b="1" dirty="0"/>
              <a:t>Tilknyttede selskaper forventes å </a:t>
            </a:r>
            <a:r>
              <a:rPr lang="nb-NO" sz="1400" b="1" dirty="0" smtClean="0"/>
              <a:t>øke resultatbidraget i 2014</a:t>
            </a:r>
            <a:endParaRPr lang="nb-NO" sz="1400" dirty="0"/>
          </a:p>
          <a:p>
            <a:pPr marL="57156" indent="0">
              <a:buClr>
                <a:srgbClr val="990033"/>
              </a:buClr>
              <a:buNone/>
            </a:pPr>
            <a:endParaRPr lang="nb-NO" sz="1800" dirty="0"/>
          </a:p>
          <a:p>
            <a:pPr marL="319120" indent="-261964">
              <a:buClr>
                <a:srgbClr val="990033"/>
              </a:buClr>
            </a:pPr>
            <a:r>
              <a:rPr lang="nb-NO" sz="1400" b="1" dirty="0"/>
              <a:t>Sparebanken Vest vil fortsatt jobbe aktivt for å sikre like konkurransevilkår for norske banker </a:t>
            </a:r>
          </a:p>
          <a:p>
            <a:pPr marL="57156" lvl="1" indent="0">
              <a:spcBef>
                <a:spcPts val="703"/>
              </a:spcBef>
              <a:buClr>
                <a:srgbClr val="990033"/>
              </a:buClr>
              <a:buNone/>
            </a:pPr>
            <a:endParaRPr lang="nb-NO" sz="1800" dirty="0"/>
          </a:p>
          <a:p>
            <a:pPr marL="319120" indent="-261964">
              <a:buClr>
                <a:srgbClr val="990033"/>
              </a:buClr>
            </a:pPr>
            <a:r>
              <a:rPr lang="nb-NO" sz="1400" b="1" dirty="0" smtClean="0"/>
              <a:t>Et usikkert makrobilde kan innebære et noe høyere risikobilde </a:t>
            </a:r>
            <a:r>
              <a:rPr lang="nb-NO" sz="1400" b="1" dirty="0"/>
              <a:t>i regionen </a:t>
            </a:r>
            <a:r>
              <a:rPr lang="nb-NO" sz="1400" b="1" dirty="0" smtClean="0"/>
              <a:t>frem i tid</a:t>
            </a:r>
            <a:endParaRPr lang="nb-NO" sz="1400" b="1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46F485-DF59-4DA9-B779-F64CF8CF3165}" type="slidenum">
              <a:rPr lang="nn-NO" smtClean="0">
                <a:solidFill>
                  <a:srgbClr val="FFFFFF"/>
                </a:solidFill>
              </a:rPr>
              <a:pPr>
                <a:defRPr/>
              </a:pPr>
              <a:t>14</a:t>
            </a:fld>
            <a:endParaRPr lang="nn-NO">
              <a:solidFill>
                <a:srgbClr val="FFFFFF"/>
              </a:solidFill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nb-NO" sz="2400" dirty="0" smtClean="0"/>
              <a:t>FREMTIDSUTSIKTER SPAREBANKEN VEST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308991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Vi er her.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8831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SPV">
      <a:dk1>
        <a:sysClr val="windowText" lastClr="000000"/>
      </a:dk1>
      <a:lt1>
        <a:sysClr val="window" lastClr="FFFFFF"/>
      </a:lt1>
      <a:dk2>
        <a:srgbClr val="C20012"/>
      </a:dk2>
      <a:lt2>
        <a:srgbClr val="68AFBD"/>
      </a:lt2>
      <a:accent1>
        <a:srgbClr val="C20012"/>
      </a:accent1>
      <a:accent2>
        <a:srgbClr val="68AFBD"/>
      </a:accent2>
      <a:accent3>
        <a:srgbClr val="FFED00"/>
      </a:accent3>
      <a:accent4>
        <a:srgbClr val="C4C429"/>
      </a:accent4>
      <a:accent5>
        <a:srgbClr val="DC9015"/>
      </a:accent5>
      <a:accent6>
        <a:srgbClr val="E7E1D1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-tema">
  <a:themeElements>
    <a:clrScheme name="SPV">
      <a:dk1>
        <a:sysClr val="windowText" lastClr="000000"/>
      </a:dk1>
      <a:lt1>
        <a:sysClr val="window" lastClr="FFFFFF"/>
      </a:lt1>
      <a:dk2>
        <a:srgbClr val="C20012"/>
      </a:dk2>
      <a:lt2>
        <a:srgbClr val="68AFBD"/>
      </a:lt2>
      <a:accent1>
        <a:srgbClr val="C20012"/>
      </a:accent1>
      <a:accent2>
        <a:srgbClr val="68AFBD"/>
      </a:accent2>
      <a:accent3>
        <a:srgbClr val="FFED00"/>
      </a:accent3>
      <a:accent4>
        <a:srgbClr val="C4C429"/>
      </a:accent4>
      <a:accent5>
        <a:srgbClr val="DC9015"/>
      </a:accent5>
      <a:accent6>
        <a:srgbClr val="E7E1D1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-tema">
  <a:themeElements>
    <a:clrScheme name="SPV">
      <a:dk1>
        <a:sysClr val="windowText" lastClr="000000"/>
      </a:dk1>
      <a:lt1>
        <a:sysClr val="window" lastClr="FFFFFF"/>
      </a:lt1>
      <a:dk2>
        <a:srgbClr val="C20012"/>
      </a:dk2>
      <a:lt2>
        <a:srgbClr val="68AFBD"/>
      </a:lt2>
      <a:accent1>
        <a:srgbClr val="C20012"/>
      </a:accent1>
      <a:accent2>
        <a:srgbClr val="68AFBD"/>
      </a:accent2>
      <a:accent3>
        <a:srgbClr val="FFED00"/>
      </a:accent3>
      <a:accent4>
        <a:srgbClr val="C4C429"/>
      </a:accent4>
      <a:accent5>
        <a:srgbClr val="DC9015"/>
      </a:accent5>
      <a:accent6>
        <a:srgbClr val="E7E1D1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UI/customUI.xml>
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512</TotalTime>
  <Words>585</Words>
  <Application>Microsoft Office PowerPoint</Application>
  <PresentationFormat>Egendefinert</PresentationFormat>
  <Paragraphs>149</Paragraphs>
  <Slides>15</Slides>
  <Notes>10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3</vt:i4>
      </vt:variant>
      <vt:variant>
        <vt:lpstr>Lysbildetitler</vt:lpstr>
      </vt:variant>
      <vt:variant>
        <vt:i4>15</vt:i4>
      </vt:variant>
    </vt:vector>
  </HeadingPairs>
  <TitlesOfParts>
    <vt:vector size="23" baseType="lpstr">
      <vt:lpstr>Arial</vt:lpstr>
      <vt:lpstr>Calibri</vt:lpstr>
      <vt:lpstr>Times</vt:lpstr>
      <vt:lpstr>Wingdings</vt:lpstr>
      <vt:lpstr>ヒラギノ角ゴ ProN W3</vt:lpstr>
      <vt:lpstr>Office-tema</vt:lpstr>
      <vt:lpstr>1_Office-tema</vt:lpstr>
      <vt:lpstr>2_Office-tema</vt:lpstr>
      <vt:lpstr>Stord Næringsråd</vt:lpstr>
      <vt:lpstr>-Kort om Banken -Kort om banken i regionen -Offentliggjøring av 4. kv. tall      </vt:lpstr>
      <vt:lpstr>          </vt:lpstr>
      <vt:lpstr>SOlid markedsposisjon på Vestlandet</vt:lpstr>
      <vt:lpstr>Styrket Organisering - rustet til å møte fremtidens krav både fra eiere og kunder</vt:lpstr>
      <vt:lpstr>Region BM Sunnhordland/Haugalandet</vt:lpstr>
      <vt:lpstr>fjerde kvartal 2013</vt:lpstr>
      <vt:lpstr>Hovedtrekk fjerde kvartal og 2013</vt:lpstr>
      <vt:lpstr>Hovedtall</vt:lpstr>
      <vt:lpstr>PowerPoint-presentasjon</vt:lpstr>
      <vt:lpstr>Samlet UTLÅNSVEKST I TRÅD MED KAPITALPLAN - noe lavere bm-vekst enn forventet i 2013</vt:lpstr>
      <vt:lpstr>Vedvarende fremgang i tilknyttede selskap</vt:lpstr>
      <vt:lpstr>Styrets forslag til overskuddsdisponering - Tilbakeholdt overskudd: 83,9%</vt:lpstr>
      <vt:lpstr>FREMTIDSUTSIKTER SPAREBANKEN VEST</vt:lpstr>
      <vt:lpstr>Vi er her.</vt:lpstr>
    </vt:vector>
  </TitlesOfParts>
  <Company>Sparebanken Vest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Per-Henry</dc:creator>
  <dc:description>Template by addpoint.no</dc:description>
  <cp:lastModifiedBy>Anne-Grete Sandtorv</cp:lastModifiedBy>
  <cp:revision>74</cp:revision>
  <dcterms:created xsi:type="dcterms:W3CDTF">2013-05-22T13:08:01Z</dcterms:created>
  <dcterms:modified xsi:type="dcterms:W3CDTF">2014-02-07T08:48:51Z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addpoint.no</vt:lpwstr>
  </property>
</Properties>
</file>